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60" r:id="rId6"/>
    <p:sldId id="267" r:id="rId7"/>
  </p:sldIdLst>
  <p:sldSz cx="9144000" cy="6858000" type="screen4x3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365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14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22/02/2018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6132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22/02/2018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5395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22/02/2018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8060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22/02/2018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8969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22/02/2018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4892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22/02/2018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3343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22/02/2018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8734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22/02/2018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6508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22/02/2018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746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22/02/2018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227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22/02/2018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5831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47A3A-0A8C-486C-8168-33722E081766}" type="datetimeFigureOut">
              <a:rPr lang="es-ES" smtClean="0"/>
              <a:t>22/02/2018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5232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6357950" y="6000768"/>
            <a:ext cx="2424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>
                <a:solidFill>
                  <a:schemeClr val="tx2"/>
                </a:solidFill>
                <a:ea typeface="ＭＳ Ｐゴシック" pitchFamily="-60" charset="-128"/>
              </a:rPr>
              <a:t> </a:t>
            </a:r>
            <a:r>
              <a:rPr lang="es-ES" b="1" dirty="0">
                <a:solidFill>
                  <a:schemeClr val="tx2"/>
                </a:solidFill>
                <a:ea typeface="ＭＳ Ｐゴシック" pitchFamily="-60" charset="-128"/>
              </a:rPr>
              <a:t>www.webtenerife.com</a:t>
            </a:r>
            <a:endParaRPr lang="es-ES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539552" y="1714488"/>
            <a:ext cx="7772400" cy="314327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Frutiger LT 45 Light" pitchFamily="34" charset="0"/>
                <a:ea typeface="+mj-ea"/>
                <a:cs typeface="+mj-cs"/>
              </a:rPr>
              <a:t>PRESENTACIÓN DEL PRESUPUESTO MARCO PARA EL EJERCICIO 2018 </a:t>
            </a:r>
            <a:br>
              <a:rPr kumimoji="0" lang="es-ES" sz="4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s-E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44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Frutiger LT 45 Light" pitchFamily="34" charset="0"/>
                <a:ea typeface="+mj-ea"/>
                <a:cs typeface="+mj-cs"/>
              </a:rPr>
              <a:t>Turismo de Tenerife</a:t>
            </a:r>
            <a:endParaRPr kumimoji="0" lang="es-ES" sz="44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Imagen 6" descr="HD2:SPET:Papelería:Piezas Papeleria:TRABAJOS:jpg:Folio A4 color_oficial.pn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75" t="2583" r="72289" b="2952"/>
          <a:stretch/>
        </p:blipFill>
        <p:spPr bwMode="auto">
          <a:xfrm>
            <a:off x="-252536" y="5157192"/>
            <a:ext cx="2101850" cy="16256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  <a:ext uri="{FAA26D3D-D897-4be2-8F04-BA451C77F1D7}">
              <ma14:placeholder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</a:extLst>
        </p:spPr>
      </p:pic>
    </p:spTree>
    <p:extLst>
      <p:ext uri="{BB962C8B-B14F-4D97-AF65-F5344CB8AC3E}">
        <p14:creationId xmlns:p14="http://schemas.microsoft.com/office/powerpoint/2010/main" val="2601222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6357950" y="6000768"/>
            <a:ext cx="2424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>
                <a:solidFill>
                  <a:schemeClr val="tx2"/>
                </a:solidFill>
                <a:ea typeface="ＭＳ Ｐゴシック" pitchFamily="-60" charset="-128"/>
              </a:rPr>
              <a:t> </a:t>
            </a:r>
            <a:r>
              <a:rPr lang="es-ES" b="1" dirty="0">
                <a:solidFill>
                  <a:schemeClr val="tx2"/>
                </a:solidFill>
                <a:ea typeface="ＭＳ Ｐゴシック" pitchFamily="-60" charset="-128"/>
              </a:rPr>
              <a:t>www.webtenerife.com</a:t>
            </a:r>
            <a:endParaRPr lang="es-ES" dirty="0"/>
          </a:p>
        </p:txBody>
      </p:sp>
      <p:pic>
        <p:nvPicPr>
          <p:cNvPr id="6" name="Imagen 5" descr="HD2:SPET:Papelería:Piezas Papeleria:TRABAJOS:jpg:Folio A4 color_oficial.pn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75" t="2583" r="72289" b="2952"/>
          <a:stretch/>
        </p:blipFill>
        <p:spPr bwMode="auto">
          <a:xfrm>
            <a:off x="-396552" y="5557300"/>
            <a:ext cx="2101850" cy="140009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  <a:ext uri="{FAA26D3D-D897-4be2-8F04-BA451C77F1D7}">
              <ma14:placeholder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</a:extLst>
        </p:spPr>
      </p:pic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AFAA977-1599-41C4-A19A-5EB55E2BE3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979284"/>
              </p:ext>
            </p:extLst>
          </p:nvPr>
        </p:nvGraphicFramePr>
        <p:xfrm>
          <a:off x="467543" y="214833"/>
          <a:ext cx="8314597" cy="5400588"/>
        </p:xfrm>
        <a:graphic>
          <a:graphicData uri="http://schemas.openxmlformats.org/drawingml/2006/table">
            <a:tbl>
              <a:tblPr/>
              <a:tblGrid>
                <a:gridCol w="4225450">
                  <a:extLst>
                    <a:ext uri="{9D8B030D-6E8A-4147-A177-3AD203B41FA5}">
                      <a16:colId xmlns:a16="http://schemas.microsoft.com/office/drawing/2014/main" val="1538033326"/>
                    </a:ext>
                  </a:extLst>
                </a:gridCol>
                <a:gridCol w="1188299">
                  <a:extLst>
                    <a:ext uri="{9D8B030D-6E8A-4147-A177-3AD203B41FA5}">
                      <a16:colId xmlns:a16="http://schemas.microsoft.com/office/drawing/2014/main" val="343765358"/>
                    </a:ext>
                  </a:extLst>
                </a:gridCol>
                <a:gridCol w="1188299">
                  <a:extLst>
                    <a:ext uri="{9D8B030D-6E8A-4147-A177-3AD203B41FA5}">
                      <a16:colId xmlns:a16="http://schemas.microsoft.com/office/drawing/2014/main" val="1767126402"/>
                    </a:ext>
                  </a:extLst>
                </a:gridCol>
                <a:gridCol w="961124">
                  <a:extLst>
                    <a:ext uri="{9D8B030D-6E8A-4147-A177-3AD203B41FA5}">
                      <a16:colId xmlns:a16="http://schemas.microsoft.com/office/drawing/2014/main" val="2376507923"/>
                    </a:ext>
                  </a:extLst>
                </a:gridCol>
                <a:gridCol w="751425">
                  <a:extLst>
                    <a:ext uri="{9D8B030D-6E8A-4147-A177-3AD203B41FA5}">
                      <a16:colId xmlns:a16="http://schemas.microsoft.com/office/drawing/2014/main" val="1703364601"/>
                    </a:ext>
                  </a:extLst>
                </a:gridCol>
              </a:tblGrid>
              <a:tr h="167981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ES" sz="1000" b="0" i="0" u="sng" strike="noStrike" dirty="0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PRESUPUESTO MARCO PARA 2018 DE SPET, TURISMO DE TENERIFE, S.A.</a:t>
                      </a:r>
                    </a:p>
                  </a:txBody>
                  <a:tcPr marL="7039" marR="7039" marT="70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3578198"/>
                  </a:ext>
                </a:extLst>
              </a:tr>
              <a:tr h="167981"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039" marR="7039" marT="70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039" marR="7039" marT="70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039" marR="7039" marT="70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039" marR="7039" marT="70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0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039" marR="7039" marT="70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8312819"/>
                  </a:ext>
                </a:extLst>
              </a:tr>
              <a:tr h="167981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ES" sz="10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PRESUPUESTO DE INGRESOS</a:t>
                      </a:r>
                    </a:p>
                  </a:txBody>
                  <a:tcPr marL="7039" marR="7039" marT="70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0195233"/>
                  </a:ext>
                </a:extLst>
              </a:tr>
              <a:tr h="176379"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039" marR="7039" marT="70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039" marR="7039" marT="70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039" marR="7039" marT="70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039" marR="7039" marT="70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039" marR="7039" marT="70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5604585"/>
                  </a:ext>
                </a:extLst>
              </a:tr>
              <a:tr h="344362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sng" strike="noStrike" dirty="0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CONCEPTO</a:t>
                      </a:r>
                    </a:p>
                  </a:txBody>
                  <a:tcPr marL="7039" marR="7039" marT="7039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PPTO INICIAL 2017</a:t>
                      </a:r>
                    </a:p>
                  </a:txBody>
                  <a:tcPr marL="7039" marR="7039" marT="7039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PPTO INICIAL 2018</a:t>
                      </a:r>
                    </a:p>
                  </a:txBody>
                  <a:tcPr marL="7039" marR="7039" marT="7039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VARIACIÓN €</a:t>
                      </a:r>
                    </a:p>
                  </a:txBody>
                  <a:tcPr marL="7039" marR="7039" marT="7039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VAR. %</a:t>
                      </a:r>
                    </a:p>
                  </a:txBody>
                  <a:tcPr marL="7039" marR="7039" marT="7039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5203535"/>
                  </a:ext>
                </a:extLst>
              </a:tr>
              <a:tr h="167981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INGRESOS DE ASOCIADOS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000" b="0" i="0" u="sng" strike="noStrike" dirty="0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000" b="0" i="0" u="sng" strike="noStrike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000" b="0" i="0" u="sng" strike="noStrike" dirty="0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000" b="0" i="0" u="sng" strike="noStrike" dirty="0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039" marR="7039" marT="7039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8926134"/>
                  </a:ext>
                </a:extLst>
              </a:tr>
              <a:tr h="167981"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TOTAL INGRESOS ASOCIADOS</a:t>
                      </a:r>
                    </a:p>
                  </a:txBody>
                  <a:tcPr marL="7039" marR="316747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736.929,24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731.288,16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-5.641,08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-1%</a:t>
                      </a:r>
                    </a:p>
                  </a:txBody>
                  <a:tcPr marL="7039" marR="7039" marT="7039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4048328"/>
                  </a:ext>
                </a:extLst>
              </a:tr>
              <a:tr h="167981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INGRESOS CABILDO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000" b="0" i="0" u="sng" strike="noStrike" dirty="0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000" b="0" i="0" u="sng" strike="noStrike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000" b="0" i="0" u="sng" strike="noStrike" dirty="0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000" b="0" i="0" u="sng" strike="noStrike" dirty="0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039" marR="7039" marT="7039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5029814"/>
                  </a:ext>
                </a:extLst>
              </a:tr>
              <a:tr h="167981"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</a:rPr>
                        <a:t>Aportación Promoción / Destino Turístico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</a:rPr>
                        <a:t>6.619.001,78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</a:rPr>
                        <a:t>6.880.201,78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261.200,00</a:t>
                      </a:r>
                    </a:p>
                  </a:txBody>
                  <a:tcPr marL="7039" marR="7039" marT="7039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4%</a:t>
                      </a:r>
                    </a:p>
                  </a:txBody>
                  <a:tcPr marL="7039" marR="7039" marT="7039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9808622"/>
                  </a:ext>
                </a:extLst>
              </a:tr>
              <a:tr h="167981"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</a:rPr>
                        <a:t>Aportación Promoción Económica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</a:rPr>
                        <a:t>440.000,00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</a:rPr>
                        <a:t>440.000,00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0,00</a:t>
                      </a:r>
                    </a:p>
                  </a:txBody>
                  <a:tcPr marL="7039" marR="7039" marT="7039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0%</a:t>
                      </a:r>
                    </a:p>
                  </a:txBody>
                  <a:tcPr marL="7039" marR="7039" marT="7039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0894296"/>
                  </a:ext>
                </a:extLst>
              </a:tr>
              <a:tr h="167981"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 dirty="0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</a:rPr>
                        <a:t>Aportación Patrocinio Equipos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</a:rPr>
                        <a:t>3.515.000,00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</a:rPr>
                        <a:t>3.515.000,00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0,00</a:t>
                      </a:r>
                    </a:p>
                  </a:txBody>
                  <a:tcPr marL="7039" marR="7039" marT="7039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0%</a:t>
                      </a:r>
                    </a:p>
                  </a:txBody>
                  <a:tcPr marL="7039" marR="7039" marT="7039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7955584"/>
                  </a:ext>
                </a:extLst>
              </a:tr>
              <a:tr h="167981"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</a:rPr>
                        <a:t>Aportación Genérica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</a:rPr>
                        <a:t>2.056.196,01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</a:rPr>
                        <a:t>2.307.087,46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250.891,45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12%</a:t>
                      </a:r>
                    </a:p>
                  </a:txBody>
                  <a:tcPr marL="7039" marR="7039" marT="7039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2111082"/>
                  </a:ext>
                </a:extLst>
              </a:tr>
              <a:tr h="167981"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16365C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039" marR="7039" marT="7039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4980027"/>
                  </a:ext>
                </a:extLst>
              </a:tr>
              <a:tr h="167981"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TOTAL INGRESOS CABILDO</a:t>
                      </a:r>
                    </a:p>
                  </a:txBody>
                  <a:tcPr marL="7039" marR="316747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12.630.197,79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13.142.289,24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512.091,45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4%</a:t>
                      </a:r>
                    </a:p>
                  </a:txBody>
                  <a:tcPr marL="7039" marR="7039" marT="7039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7399922"/>
                  </a:ext>
                </a:extLst>
              </a:tr>
              <a:tr h="167981"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039" marR="316747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8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039" marR="7039" marT="7039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21858"/>
                  </a:ext>
                </a:extLst>
              </a:tr>
              <a:tr h="167981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INGRESOS DE AYUNTAMIENTOS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039" marR="7039" marT="7039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6172000"/>
                  </a:ext>
                </a:extLst>
              </a:tr>
              <a:tr h="167981"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TOTAL INGRESOS DE AYUNTAMIENTOS</a:t>
                      </a:r>
                    </a:p>
                  </a:txBody>
                  <a:tcPr marL="7039" marR="316747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450.351,00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482.351,00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32.000,00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7%</a:t>
                      </a:r>
                    </a:p>
                  </a:txBody>
                  <a:tcPr marL="7039" marR="7039" marT="7039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0150570"/>
                  </a:ext>
                </a:extLst>
              </a:tr>
              <a:tr h="167981"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039" marR="316747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8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039" marR="7039" marT="7039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7247344"/>
                  </a:ext>
                </a:extLst>
              </a:tr>
              <a:tr h="167981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INGRESOS DEL GOBIERNO DE CANARIAS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8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039" marR="7039" marT="7039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1992397"/>
                  </a:ext>
                </a:extLst>
              </a:tr>
              <a:tr h="167981"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TOTAL INGRESOS DEL GOBIERNO DE CANARIAS</a:t>
                      </a:r>
                    </a:p>
                  </a:txBody>
                  <a:tcPr marL="7039" marR="316747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400.000,00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400.000,00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0,00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0%</a:t>
                      </a:r>
                    </a:p>
                  </a:txBody>
                  <a:tcPr marL="7039" marR="7039" marT="7039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0801379"/>
                  </a:ext>
                </a:extLst>
              </a:tr>
              <a:tr h="167981"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039" marR="316747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8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039" marR="7039" marT="7039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6012712"/>
                  </a:ext>
                </a:extLst>
              </a:tr>
              <a:tr h="167981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OTROS INGRESOS PÚBLICOS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FF000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FF00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FF000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039" marR="7039" marT="7039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1436330"/>
                  </a:ext>
                </a:extLst>
              </a:tr>
              <a:tr h="167981"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TOTAL OTROS INGRESOS PÚBLICOS</a:t>
                      </a:r>
                    </a:p>
                  </a:txBody>
                  <a:tcPr marL="7039" marR="316747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90.041,00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171.733,47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81.692,47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ES" sz="10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  <a:ea typeface="+mn-ea"/>
                          <a:cs typeface="+mn-cs"/>
                        </a:rPr>
                        <a:t>91%</a:t>
                      </a:r>
                    </a:p>
                  </a:txBody>
                  <a:tcPr marL="7039" marR="7039" marT="7039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948163"/>
                  </a:ext>
                </a:extLst>
              </a:tr>
              <a:tr h="167981"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039" marR="316747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8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039" marR="7039" marT="7039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676484"/>
                  </a:ext>
                </a:extLst>
              </a:tr>
              <a:tr h="167981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INGRESOS PRIVADOS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039" marR="7039" marT="7039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6543202"/>
                  </a:ext>
                </a:extLst>
              </a:tr>
              <a:tr h="167981"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TOTAL INGRESOS PRIVADOS</a:t>
                      </a:r>
                    </a:p>
                  </a:txBody>
                  <a:tcPr marL="7039" marR="316747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70.000,00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70.000,00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0,00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0%</a:t>
                      </a:r>
                    </a:p>
                  </a:txBody>
                  <a:tcPr marL="7039" marR="7039" marT="7039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6498401"/>
                  </a:ext>
                </a:extLst>
              </a:tr>
              <a:tr h="167981"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039" marR="316747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8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039" marR="7039" marT="7039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3941569"/>
                  </a:ext>
                </a:extLst>
              </a:tr>
              <a:tr h="167981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OTROS INGRESOS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8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039" marR="7039" marT="7039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1557198"/>
                  </a:ext>
                </a:extLst>
              </a:tr>
              <a:tr h="167981"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TOTAL OTROS INGRESOS</a:t>
                      </a:r>
                    </a:p>
                  </a:txBody>
                  <a:tcPr marL="7039" marR="316747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8.824,53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8.824,53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0,00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0%</a:t>
                      </a:r>
                    </a:p>
                  </a:txBody>
                  <a:tcPr marL="7039" marR="7039" marT="7039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7593526"/>
                  </a:ext>
                </a:extLst>
              </a:tr>
              <a:tr h="167981"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039" marR="316747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8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039" marR="7039" marT="7039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5246427"/>
                  </a:ext>
                </a:extLst>
              </a:tr>
              <a:tr h="176379"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sng" strike="noStrike">
                          <a:solidFill>
                            <a:srgbClr val="FFFFFF"/>
                          </a:solidFill>
                          <a:effectLst/>
                          <a:latin typeface="Frutiger LT 45 Light" panose="020B0403030504020204" pitchFamily="34" charset="0"/>
                        </a:rPr>
                        <a:t>TOTAL INGRESOS</a:t>
                      </a:r>
                    </a:p>
                  </a:txBody>
                  <a:tcPr marL="7039" marR="316747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FFFFFF"/>
                          </a:solidFill>
                          <a:effectLst/>
                          <a:latin typeface="Frutiger LT 45 Light" panose="020B0403030504020204" pitchFamily="34" charset="0"/>
                        </a:rPr>
                        <a:t>14.386.343,56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FFFFFF"/>
                          </a:solidFill>
                          <a:effectLst/>
                          <a:latin typeface="Frutiger LT 45 Light" panose="020B0403030504020204" pitchFamily="34" charset="0"/>
                        </a:rPr>
                        <a:t>15.006.486,40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FFFFFF"/>
                          </a:solidFill>
                          <a:effectLst/>
                          <a:latin typeface="Frutiger LT 45 Light" panose="020B0403030504020204" pitchFamily="34" charset="0"/>
                        </a:rPr>
                        <a:t>620.142,84</a:t>
                      </a:r>
                    </a:p>
                  </a:txBody>
                  <a:tcPr marL="7039" marR="7039" marT="7039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Frutiger LT 45 Light" panose="020B0403030504020204" pitchFamily="34" charset="0"/>
                        </a:rPr>
                        <a:t>4%</a:t>
                      </a:r>
                    </a:p>
                  </a:txBody>
                  <a:tcPr marL="7039" marR="7039" marT="7039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3846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3332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pull/>
      </p:transition>
    </mc:Choice>
    <mc:Fallback xmlns="">
      <p:transition spd="slow">
        <p:pull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6357950" y="6000768"/>
            <a:ext cx="2424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>
                <a:solidFill>
                  <a:schemeClr val="tx2"/>
                </a:solidFill>
                <a:ea typeface="ＭＳ Ｐゴシック" pitchFamily="-60" charset="-128"/>
              </a:rPr>
              <a:t> </a:t>
            </a:r>
            <a:r>
              <a:rPr lang="es-ES" b="1" dirty="0">
                <a:solidFill>
                  <a:schemeClr val="tx2"/>
                </a:solidFill>
                <a:ea typeface="ＭＳ Ｐゴシック" pitchFamily="-60" charset="-128"/>
              </a:rPr>
              <a:t>www.webtenerife.com</a:t>
            </a:r>
            <a:endParaRPr lang="es-ES" dirty="0"/>
          </a:p>
        </p:txBody>
      </p:sp>
      <p:pic>
        <p:nvPicPr>
          <p:cNvPr id="6" name="Imagen 5" descr="HD2:SPET:Papelería:Piezas Papeleria:TRABAJOS:jpg:Folio A4 color_oficial.pn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75" t="2583" r="72289" b="2952"/>
          <a:stretch/>
        </p:blipFill>
        <p:spPr bwMode="auto">
          <a:xfrm>
            <a:off x="-396552" y="5589240"/>
            <a:ext cx="2101850" cy="136815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  <a:ext uri="{FAA26D3D-D897-4be2-8F04-BA451C77F1D7}">
              <ma14:placeholder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</a:extLst>
        </p:spPr>
      </p:pic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9B062B1-D3F3-448D-9223-12A8F1A01C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961921"/>
              </p:ext>
            </p:extLst>
          </p:nvPr>
        </p:nvGraphicFramePr>
        <p:xfrm>
          <a:off x="467544" y="404664"/>
          <a:ext cx="8208913" cy="4882735"/>
        </p:xfrm>
        <a:graphic>
          <a:graphicData uri="http://schemas.openxmlformats.org/drawingml/2006/table">
            <a:tbl>
              <a:tblPr/>
              <a:tblGrid>
                <a:gridCol w="3414907">
                  <a:extLst>
                    <a:ext uri="{9D8B030D-6E8A-4147-A177-3AD203B41FA5}">
                      <a16:colId xmlns:a16="http://schemas.microsoft.com/office/drawing/2014/main" val="727754108"/>
                    </a:ext>
                  </a:extLst>
                </a:gridCol>
                <a:gridCol w="1379098">
                  <a:extLst>
                    <a:ext uri="{9D8B030D-6E8A-4147-A177-3AD203B41FA5}">
                      <a16:colId xmlns:a16="http://schemas.microsoft.com/office/drawing/2014/main" val="4164233942"/>
                    </a:ext>
                  </a:extLst>
                </a:gridCol>
                <a:gridCol w="1379098">
                  <a:extLst>
                    <a:ext uri="{9D8B030D-6E8A-4147-A177-3AD203B41FA5}">
                      <a16:colId xmlns:a16="http://schemas.microsoft.com/office/drawing/2014/main" val="4058695825"/>
                    </a:ext>
                  </a:extLst>
                </a:gridCol>
                <a:gridCol w="1225864">
                  <a:extLst>
                    <a:ext uri="{9D8B030D-6E8A-4147-A177-3AD203B41FA5}">
                      <a16:colId xmlns:a16="http://schemas.microsoft.com/office/drawing/2014/main" val="2612576597"/>
                    </a:ext>
                  </a:extLst>
                </a:gridCol>
                <a:gridCol w="809946">
                  <a:extLst>
                    <a:ext uri="{9D8B030D-6E8A-4147-A177-3AD203B41FA5}">
                      <a16:colId xmlns:a16="http://schemas.microsoft.com/office/drawing/2014/main" val="2602388492"/>
                    </a:ext>
                  </a:extLst>
                </a:gridCol>
              </a:tblGrid>
              <a:tr h="204503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ES" sz="1400" b="0" i="0" u="sng" strike="noStrike" dirty="0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PRESUPUESTO MARCO PARA 2018 DE SPET, TURISMO DE TENERIFE, S.A.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0158398"/>
                  </a:ext>
                </a:extLst>
              </a:tr>
              <a:tr h="204503"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 dirty="0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0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2793485"/>
                  </a:ext>
                </a:extLst>
              </a:tr>
              <a:tr h="204503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ES" sz="1400" b="0" i="0" u="sng" strike="noStrike" dirty="0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PRESUPUESTO DE GASTOS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4931126"/>
                  </a:ext>
                </a:extLst>
              </a:tr>
              <a:tr h="214728"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 dirty="0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0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6112576"/>
                  </a:ext>
                </a:extLst>
              </a:tr>
              <a:tr h="419231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CONCEPTO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PPTO INICIAL 2017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PPTO INICIAL 2018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VARIACIÓN €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VAR. 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289458"/>
                  </a:ext>
                </a:extLst>
              </a:tr>
              <a:tr h="204503">
                <a:tc>
                  <a:txBody>
                    <a:bodyPr/>
                    <a:lstStyle/>
                    <a:p>
                      <a:pPr algn="ctr" fontAlgn="ctr"/>
                      <a:endParaRPr lang="es-ES" sz="1000" b="0" i="0" u="sng" strike="noStrike" dirty="0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000" b="0" i="0" u="sng" strike="noStrike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000" b="0" i="0" u="sng" strike="noStrike" dirty="0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000" b="0" i="0" u="sng" strike="noStrike" dirty="0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000" b="0" i="0" u="sng" strike="noStrike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5532734"/>
                  </a:ext>
                </a:extLst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GASTOS DE FUNCIONAMIENTO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000" b="0" i="0" u="sng" strike="noStrike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000" b="0" i="0" u="sng" strike="noStrike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000" b="0" i="0" u="sng" strike="noStrike" dirty="0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000" b="0" i="0" u="sng" strike="noStrike" dirty="0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6373654"/>
                  </a:ext>
                </a:extLst>
              </a:tr>
              <a:tr h="204503"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TOTAL GASTOS GENERALES</a:t>
                      </a:r>
                    </a:p>
                  </a:txBody>
                  <a:tcPr marL="7620" marR="342900" marT="76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401.086,00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400.000,00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-1.086,00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2334756"/>
                  </a:ext>
                </a:extLst>
              </a:tr>
              <a:tr h="204503"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DOTACIÓN AMORTIZACIÓN</a:t>
                      </a:r>
                    </a:p>
                  </a:txBody>
                  <a:tcPr marL="7620" marR="342900" marT="76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77.739,77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49.469,55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-28.270,22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-36%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9904398"/>
                  </a:ext>
                </a:extLst>
              </a:tr>
              <a:tr h="204503"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620" marR="342900" marT="76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6477354"/>
                  </a:ext>
                </a:extLst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Sueldos y salarios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1.566.027,93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1.644.256,15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78.228,22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3090385"/>
                  </a:ext>
                </a:extLst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Seguridad Social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472.645,81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508.610,63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35.964,82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4020754"/>
                  </a:ext>
                </a:extLst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Productividad y tareas específicas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116.000,00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116.000,00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1973744"/>
                  </a:ext>
                </a:extLst>
              </a:tr>
              <a:tr h="204503"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TOTAL GASTOS DE PERSONAL</a:t>
                      </a:r>
                    </a:p>
                  </a:txBody>
                  <a:tcPr marL="7620" marR="342900" marT="76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2.038.673,74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2.268.866,78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230.193,04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11%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3415812"/>
                  </a:ext>
                </a:extLst>
              </a:tr>
              <a:tr h="204503"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620" marR="114300" marT="76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456887"/>
                  </a:ext>
                </a:extLst>
              </a:tr>
              <a:tr h="20450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GASTOS DE FUNCIONAMIENTO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2.517.499,51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2.718.336,33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200.836,82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8%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888762"/>
                  </a:ext>
                </a:extLst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FF990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4266724"/>
                  </a:ext>
                </a:extLst>
              </a:tr>
              <a:tr h="114919"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620" marR="342900" marT="76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7726132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GASTOS PROMOCIÓN EQUIPOS DEPORTIVOS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3.515.000,00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3.515.000,00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0,00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086964"/>
                  </a:ext>
                </a:extLst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905834"/>
                  </a:ext>
                </a:extLst>
              </a:tr>
              <a:tr h="20450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GASTOS DE EJECUCIÓN DE ACCIONES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8.353.844,05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8.773.150,07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419.306,02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5%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2316609"/>
                  </a:ext>
                </a:extLst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800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800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800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800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6187687"/>
                  </a:ext>
                </a:extLst>
              </a:tr>
              <a:tr h="214728"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sng" strike="noStrike">
                          <a:solidFill>
                            <a:srgbClr val="FFFFFF"/>
                          </a:solidFill>
                          <a:effectLst/>
                          <a:latin typeface="Frutiger LT 45 Light" panose="020B0403030504020204" pitchFamily="34" charset="0"/>
                        </a:rPr>
                        <a:t>TOTAL GASTOS</a:t>
                      </a:r>
                    </a:p>
                  </a:txBody>
                  <a:tcPr marL="7620" marR="342900" marT="76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FFFFFF"/>
                          </a:solidFill>
                          <a:effectLst/>
                          <a:latin typeface="Frutiger LT 45 Light" panose="020B0403030504020204" pitchFamily="34" charset="0"/>
                        </a:rPr>
                        <a:t>14.386.343,56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FFFFFF"/>
                          </a:solidFill>
                          <a:effectLst/>
                          <a:latin typeface="Frutiger LT 45 Light" panose="020B0403030504020204" pitchFamily="34" charset="0"/>
                        </a:rPr>
                        <a:t>15.006.486,40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FFFFFF"/>
                          </a:solidFill>
                          <a:effectLst/>
                          <a:latin typeface="Frutiger LT 45 Light" panose="020B0403030504020204" pitchFamily="34" charset="0"/>
                        </a:rPr>
                        <a:t>620.142,84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Frutiger LT 45 Light" panose="020B0403030504020204" pitchFamily="34" charset="0"/>
                        </a:rPr>
                        <a:t>4%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5114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2960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DC66FECF416D34983C8127CCE38F102" ma:contentTypeVersion="1" ma:contentTypeDescription="Crear nuevo documento." ma:contentTypeScope="" ma:versionID="91b845886ea91cd5219c03c9fc77e71f">
  <xsd:schema xmlns:xsd="http://www.w3.org/2001/XMLSchema" xmlns:xs="http://www.w3.org/2001/XMLSchema" xmlns:p="http://schemas.microsoft.com/office/2006/metadata/properties" xmlns:ns1="http://schemas.microsoft.com/sharepoint/v3" xmlns:ns2="8b099203-c902-4a5b-992f-1f849b15ff82" xmlns:ns3="f0f3cd94-4f9a-4f08-a83f-c424feb2ea3d" targetNamespace="http://schemas.microsoft.com/office/2006/metadata/properties" ma:root="true" ma:fieldsID="56dc71da59742f4a883ba0bd2aaa49cf" ns1:_="" ns2:_="" ns3:_="">
    <xsd:import namespace="http://schemas.microsoft.com/sharepoint/v3"/>
    <xsd:import namespace="8b099203-c902-4a5b-992f-1f849b15ff82"/>
    <xsd:import namespace="f0f3cd94-4f9a-4f08-a83f-c424feb2ea3d"/>
    <xsd:element name="properties">
      <xsd:complexType>
        <xsd:sequence>
          <xsd:element name="documentManagement">
            <xsd:complexType>
              <xsd:all>
                <xsd:element ref="ns2:email1" minOccurs="0"/>
                <xsd:element ref="ns2:esTitulo" minOccurs="0"/>
                <xsd:element ref="ns2:esSubTitulo" minOccurs="0"/>
                <xsd:element ref="ns2:direccion" minOccurs="0"/>
                <xsd:element ref="ns2:telefono" minOccurs="0"/>
                <xsd:element ref="ns2:fax" minOccurs="0"/>
                <xsd:element ref="ns2:web" minOccurs="0"/>
                <xsd:element ref="ns2:onClick" minOccurs="0"/>
                <xsd:element ref="ns2:esSubDestacado" minOccurs="0"/>
                <xsd:element ref="ns1:PublishingStartDate" minOccurs="0"/>
                <xsd:element ref="ns1:PublishingExpirationDate" minOccurs="0"/>
                <xsd:element ref="ns3:transparenciaIndicadore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7" nillable="true" ma:displayName="Fecha de inicio programada" ma:description="" ma:hidden="true" ma:internalName="PublishingStartDate">
      <xsd:simpleType>
        <xsd:restriction base="dms:Unknown"/>
      </xsd:simpleType>
    </xsd:element>
    <xsd:element name="PublishingExpirationDate" ma:index="18" nillable="true" ma:displayName="Fecha de finalización programada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099203-c902-4a5b-992f-1f849b15ff82" elementFormDefault="qualified">
    <xsd:import namespace="http://schemas.microsoft.com/office/2006/documentManagement/types"/>
    <xsd:import namespace="http://schemas.microsoft.com/office/infopath/2007/PartnerControls"/>
    <xsd:element name="email1" ma:index="8" nillable="true" ma:displayName="email" ma:internalName="email1">
      <xsd:simpleType>
        <xsd:restriction base="dms:Unknown"/>
      </xsd:simpleType>
    </xsd:element>
    <xsd:element name="esTitulo" ma:index="9" nillable="true" ma:displayName="esTitulo" ma:internalName="esTitulo">
      <xsd:simpleType>
        <xsd:restriction base="dms:Note">
          <xsd:maxLength value="255"/>
        </xsd:restriction>
      </xsd:simpleType>
    </xsd:element>
    <xsd:element name="esSubTitulo" ma:index="10" nillable="true" ma:displayName="esSubTitulo" ma:internalName="esSubTitulo">
      <xsd:simpleType>
        <xsd:restriction base="dms:Note">
          <xsd:maxLength value="255"/>
        </xsd:restriction>
      </xsd:simpleType>
    </xsd:element>
    <xsd:element name="direccion" ma:index="11" nillable="true" ma:displayName="direccion" ma:internalName="direccion">
      <xsd:simpleType>
        <xsd:restriction base="dms:Note">
          <xsd:maxLength value="255"/>
        </xsd:restriction>
      </xsd:simpleType>
    </xsd:element>
    <xsd:element name="telefono" ma:index="12" nillable="true" ma:displayName="telefono" ma:internalName="telefono">
      <xsd:simpleType>
        <xsd:restriction base="dms:Note">
          <xsd:maxLength value="255"/>
        </xsd:restriction>
      </xsd:simpleType>
    </xsd:element>
    <xsd:element name="fax" ma:index="13" nillable="true" ma:displayName="fax" ma:internalName="fax">
      <xsd:simpleType>
        <xsd:restriction base="dms:Note">
          <xsd:maxLength value="255"/>
        </xsd:restriction>
      </xsd:simpleType>
    </xsd:element>
    <xsd:element name="web" ma:index="14" nillable="true" ma:displayName="web" ma:internalName="web">
      <xsd:simpleType>
        <xsd:restriction base="dms:Note">
          <xsd:maxLength value="255"/>
        </xsd:restriction>
      </xsd:simpleType>
    </xsd:element>
    <xsd:element name="onClick" ma:index="15" nillable="true" ma:displayName="onClick" ma:hidden="true" ma:internalName="onClick" ma:readOnly="false">
      <xsd:simpleType>
        <xsd:restriction base="dms:Note"/>
      </xsd:simpleType>
    </xsd:element>
    <xsd:element name="esSubDestacado" ma:index="16" nillable="true" ma:displayName="esSubDestacado" ma:internalName="esSubDestacado">
      <xsd:simpleType>
        <xsd:restriction base="dms:Note">
          <xsd:maxLength value="255"/>
        </xsd:restriction>
      </xsd:simpleType>
    </xsd:element>
    <xsd:element name="_dlc_DocId" ma:index="20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21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2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f3cd94-4f9a-4f08-a83f-c424feb2ea3d" elementFormDefault="qualified">
    <xsd:import namespace="http://schemas.microsoft.com/office/2006/documentManagement/types"/>
    <xsd:import namespace="http://schemas.microsoft.com/office/infopath/2007/PartnerControls"/>
    <xsd:element name="transparenciaIndicadores" ma:index="19" nillable="true" ma:displayName="transparenciaIndicadores" ma:default="transInd1" ma:format="Dropdown" ma:internalName="transparenciaIndicadores">
      <xsd:simpleType>
        <xsd:restriction base="dms:Choice">
          <xsd:enumeration value="transInd1"/>
          <xsd:enumeration value="transInd2"/>
          <xsd:enumeration value="transInd3"/>
          <xsd:enumeration value="transInd4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mail1 xmlns="8b099203-c902-4a5b-992f-1f849b15ff82" xsi:nil="true"/>
    <esTitulo xmlns="8b099203-c902-4a5b-992f-1f849b15ff82" xsi:nil="true"/>
    <onClick xmlns="8b099203-c902-4a5b-992f-1f849b15ff82" xsi:nil="true"/>
    <esSubTitulo xmlns="8b099203-c902-4a5b-992f-1f849b15ff82" xsi:nil="true"/>
    <telefono xmlns="8b099203-c902-4a5b-992f-1f849b15ff82" xsi:nil="true"/>
    <web xmlns="8b099203-c902-4a5b-992f-1f849b15ff82" xsi:nil="true"/>
    <PublishingExpirationDate xmlns="http://schemas.microsoft.com/sharepoint/v3" xsi:nil="true"/>
    <esSubDestacado xmlns="8b099203-c902-4a5b-992f-1f849b15ff82" xsi:nil="true"/>
    <PublishingStartDate xmlns="http://schemas.microsoft.com/sharepoint/v3" xsi:nil="true"/>
    <direccion xmlns="8b099203-c902-4a5b-992f-1f849b15ff82" xsi:nil="true"/>
    <fax xmlns="8b099203-c902-4a5b-992f-1f849b15ff82" xsi:nil="true"/>
    <_dlc_DocId xmlns="8b099203-c902-4a5b-992f-1f849b15ff82">Q5F7QW3RQ55V-1806-18</_dlc_DocId>
    <_dlc_DocIdUrl xmlns="8b099203-c902-4a5b-992f-1f849b15ff82">
      <Url>http://admin.webtenerife.com/es/corporativa/transparencia/economica/_layouts/DocIdRedir.aspx?ID=Q5F7QW3RQ55V-1806-18</Url>
      <Description>Q5F7QW3RQ55V-1806-18</Description>
    </_dlc_DocIdUrl>
    <_dlc_DocIdPersistId xmlns="8b099203-c902-4a5b-992f-1f849b15ff82">false</_dlc_DocIdPersistId>
    <transparenciaIndicadores xmlns="f0f3cd94-4f9a-4f08-a83f-c424feb2ea3d">transInd1</transparenciaIndicadores>
  </documentManagement>
</p:properties>
</file>

<file path=customXml/itemProps1.xml><?xml version="1.0" encoding="utf-8"?>
<ds:datastoreItem xmlns:ds="http://schemas.openxmlformats.org/officeDocument/2006/customXml" ds:itemID="{3C9DDF95-C9FE-48F2-BC3C-ADFEA0CBBD8B}"/>
</file>

<file path=customXml/itemProps2.xml><?xml version="1.0" encoding="utf-8"?>
<ds:datastoreItem xmlns:ds="http://schemas.openxmlformats.org/officeDocument/2006/customXml" ds:itemID="{8CA19AD4-FECA-4D33-9D13-908F1594ED06}"/>
</file>

<file path=customXml/itemProps3.xml><?xml version="1.0" encoding="utf-8"?>
<ds:datastoreItem xmlns:ds="http://schemas.openxmlformats.org/officeDocument/2006/customXml" ds:itemID="{3DBBA2E5-439F-4C10-9BCF-58B8C92C9CFE}"/>
</file>

<file path=customXml/itemProps4.xml><?xml version="1.0" encoding="utf-8"?>
<ds:datastoreItem xmlns:ds="http://schemas.openxmlformats.org/officeDocument/2006/customXml" ds:itemID="{9CEE3CBF-0E4E-4440-93EA-7CDA12610939}"/>
</file>

<file path=docProps/app.xml><?xml version="1.0" encoding="utf-8"?>
<Properties xmlns="http://schemas.openxmlformats.org/officeDocument/2006/extended-properties" xmlns:vt="http://schemas.openxmlformats.org/officeDocument/2006/docPropsVTypes">
  <TotalTime>2312</TotalTime>
  <Words>295</Words>
  <Application>Microsoft Office PowerPoint</Application>
  <PresentationFormat>Presentación en pantalla (4:3)</PresentationFormat>
  <Paragraphs>211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ＭＳ Ｐゴシック</vt:lpstr>
      <vt:lpstr>Arial</vt:lpstr>
      <vt:lpstr>Calibri</vt:lpstr>
      <vt:lpstr>Frutiger LT 45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Presupuesto 2018 Transparencia</dc:title>
  <dc:creator>Carmelo Ortiz</dc:creator>
  <cp:lastModifiedBy>Carmelo Ortiz</cp:lastModifiedBy>
  <cp:revision>176</cp:revision>
  <cp:lastPrinted>2017-11-09T10:38:26Z</cp:lastPrinted>
  <dcterms:created xsi:type="dcterms:W3CDTF">2015-12-23T13:13:15Z</dcterms:created>
  <dcterms:modified xsi:type="dcterms:W3CDTF">2018-02-22T10:59:04Z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0x010100BDC66FECF416D34983C8127CCE38F102</vt:lpwstr>
  </property>
  <property fmtid="{D5CDD505-2E9C-101B-9397-08002B2CF9AE}" pid="3" name="_dlc_DocIdItemGuid">
    <vt:lpwstr>944c5a90-f709-4eae-af97-b623fdcb1c7a</vt:lpwstr>
  </property>
  <property fmtid="{D5CDD505-2E9C-101B-9397-08002B2CF9AE}" pid="4" name="Order">
    <vt:r8>1800</vt:r8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TemplateUrl">
    <vt:lpwstr/>
  </property>
  <property fmtid="{D5CDD505-2E9C-101B-9397-08002B2CF9AE}" pid="11" name="transparenciaInfoGeneral">
    <vt:lpwstr>transInfoGen1</vt:lpwstr>
  </property>
</Properties>
</file>