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7" r:id="rId4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65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13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9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96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34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873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22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83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7A3A-0A8C-486C-8168-33722E081766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C62A-36E6-4A0E-B49A-C807E91EBC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 smtClean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9552" y="1714488"/>
            <a:ext cx="7772400" cy="31432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utiger LT 45 Light" pitchFamily="34" charset="0"/>
                <a:ea typeface="+mj-ea"/>
                <a:cs typeface="+mj-cs"/>
              </a:rPr>
              <a:t>PRESENTACIÓN DEL PRESUPUESTO MARCO PARA EL EJERCICIO 2017 </a:t>
            </a: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44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Frutiger LT 45 Light" pitchFamily="34" charset="0"/>
                <a:ea typeface="+mj-ea"/>
                <a:cs typeface="+mj-cs"/>
              </a:rPr>
              <a:t>Turismo de Tenerife</a:t>
            </a:r>
            <a:endParaRPr kumimoji="0" lang="es-E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Imagen 6" descr="HD2:SPET:Papelería:Piezas Papeleria:TRABAJOS:jpg:Folio A4 color_oficial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5" t="2583" r="72289" b="2952"/>
          <a:stretch/>
        </p:blipFill>
        <p:spPr bwMode="auto">
          <a:xfrm>
            <a:off x="-252536" y="5157192"/>
            <a:ext cx="2101850" cy="1625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260122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 smtClean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30789"/>
              </p:ext>
            </p:extLst>
          </p:nvPr>
        </p:nvGraphicFramePr>
        <p:xfrm>
          <a:off x="755576" y="116629"/>
          <a:ext cx="7920881" cy="5933858"/>
        </p:xfrm>
        <a:graphic>
          <a:graphicData uri="http://schemas.openxmlformats.org/drawingml/2006/table">
            <a:tbl>
              <a:tblPr/>
              <a:tblGrid>
                <a:gridCol w="3163331"/>
                <a:gridCol w="1305502"/>
                <a:gridCol w="1305502"/>
                <a:gridCol w="1192525"/>
                <a:gridCol w="954021"/>
              </a:tblGrid>
              <a:tr h="15691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2017 DE SPET, TURISMO DE TENERIFE, S.A.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INGRESOS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4051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77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5040" marR="5040" marT="504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2016</a:t>
                      </a:r>
                    </a:p>
                  </a:txBody>
                  <a:tcPr marL="5040" marR="5040" marT="504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2017</a:t>
                      </a:r>
                    </a:p>
                  </a:txBody>
                  <a:tcPr marL="5040" marR="5040" marT="504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5040" marR="5040" marT="504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5040" marR="5040" marT="504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ctr" fontAlgn="ctr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s-ES" sz="1100" b="0" i="0" u="none" strike="noStrike" kern="1200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  <a:ea typeface="+mn-ea"/>
                        <a:cs typeface="+mn-cs"/>
                      </a:endParaRPr>
                    </a:p>
                  </a:txBody>
                  <a:tcPr marL="5040" marR="5040" marT="5040" marB="0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ASOCIADOS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s-ES" sz="1100" b="0" i="0" u="none" strike="noStrike" kern="1200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  <a:ea typeface="+mn-ea"/>
                        <a:cs typeface="+mn-cs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ASOCIADOS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737.718,36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736.929,24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-789,12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CABILDO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s-ES" sz="1100" b="0" i="0" u="none" strike="noStrike" kern="1200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  <a:ea typeface="+mn-ea"/>
                        <a:cs typeface="+mn-cs"/>
                      </a:endParaRP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Aportación </a:t>
                      </a:r>
                      <a:r>
                        <a:rPr lang="es-ES" sz="1100" b="0" i="0" u="none" strike="noStrike" kern="1200" dirty="0" smtClean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Promoción / Destino Turístico</a:t>
                      </a:r>
                      <a:endParaRPr lang="es-ES" sz="1100" b="0" i="0" u="none" strike="noStrike" kern="1200" dirty="0">
                        <a:solidFill>
                          <a:srgbClr val="16365C"/>
                        </a:solidFill>
                        <a:effectLst/>
                        <a:latin typeface="Frutiger LT 45 Light" panose="020B0403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6.289.001,78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6.700.001,78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411.000,00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</a:t>
                      </a:r>
                      <a:r>
                        <a:rPr lang="es-ES" sz="1100" b="0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Promoción </a:t>
                      </a:r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Económica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200.000,00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440.000,00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240.000,00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120%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Aportación Patrocinio Equipos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3.208.000,00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3.515.000,00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307.000,00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 smtClean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Aportación Genérica</a:t>
                      </a:r>
                      <a:endParaRPr lang="es-ES" sz="1100" b="0" i="0" u="none" strike="noStrike" dirty="0">
                        <a:solidFill>
                          <a:srgbClr val="16365C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1.903.196,06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2.035.196,01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131.999,95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</a:rPr>
                        <a:t>7%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Aportación Acciones Sin  Continuidad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508.299,06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-508.299,06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16365C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-100%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TOTAL INGRESOS CABILDO</a:t>
                      </a:r>
                    </a:p>
                  </a:txBody>
                  <a:tcPr marL="9525" marR="342900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12.108.496,90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12.690.197,79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581.700,89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 AYUNTAMIENTOS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 AYUNTAMIENTOS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415.851,00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450.351,00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34.500,00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DEL GOBIERNO DE CANARIAS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372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DEL GOBIERNO DE CANARIAS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500.000,00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400.000,00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-100.000,00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-20%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OTROS INGRESOS PÚBLICOS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FF00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 PÚBLICOS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90.041,00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90.041,00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#¡DIV/0!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INGRESOS PRIVADOS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 PRIVADOS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100.000,00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70.000,00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-30.000,00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-30%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OTROS INGRESOS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OTROS INGRESOS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8.840,49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8.824,53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-15,96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0%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8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911"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INGRESOS</a:t>
                      </a:r>
                    </a:p>
                  </a:txBody>
                  <a:tcPr marL="5040" marR="226802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13.870.906,75</a:t>
                      </a:r>
                    </a:p>
                  </a:txBody>
                  <a:tcPr marL="5040" marR="5040" marT="5040" marB="0" anchor="b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14.446.343,56</a:t>
                      </a:r>
                    </a:p>
                  </a:txBody>
                  <a:tcPr marL="5040" marR="5040" marT="5040" marB="0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575.436,81</a:t>
                      </a:r>
                    </a:p>
                  </a:txBody>
                  <a:tcPr marL="5040" marR="5040" marT="5040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5040" marR="5040" marT="5040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pic>
        <p:nvPicPr>
          <p:cNvPr id="6" name="Imagen 5" descr="HD2:SPET:Papelería:Piezas Papeleria:TRABAJOS:jpg:Folio A4 color_oficial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5" t="2583" r="72289" b="2952"/>
          <a:stretch/>
        </p:blipFill>
        <p:spPr bwMode="auto">
          <a:xfrm>
            <a:off x="-396552" y="5557300"/>
            <a:ext cx="2101850" cy="14000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93333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357950" y="6000768"/>
            <a:ext cx="2424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solidFill>
                  <a:schemeClr val="tx2"/>
                </a:solidFill>
                <a:ea typeface="ＭＳ Ｐゴシック" pitchFamily="-60" charset="-128"/>
              </a:rPr>
              <a:t> </a:t>
            </a:r>
            <a:r>
              <a:rPr lang="es-ES" b="1" dirty="0" smtClean="0">
                <a:solidFill>
                  <a:schemeClr val="tx2"/>
                </a:solidFill>
                <a:ea typeface="ＭＳ Ｐゴシック" pitchFamily="-60" charset="-128"/>
              </a:rPr>
              <a:t>www.webtenerife.com</a:t>
            </a:r>
            <a:endParaRPr lang="es-ES" dirty="0"/>
          </a:p>
        </p:txBody>
      </p:sp>
      <p:pic>
        <p:nvPicPr>
          <p:cNvPr id="6" name="Imagen 5" descr="HD2:SPET:Papelería:Piezas Papeleria:TRABAJOS:jpg:Folio A4 color_oficial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5" t="2583" r="72289" b="2952"/>
          <a:stretch/>
        </p:blipFill>
        <p:spPr bwMode="auto">
          <a:xfrm>
            <a:off x="-396552" y="5589240"/>
            <a:ext cx="2101850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869175"/>
              </p:ext>
            </p:extLst>
          </p:nvPr>
        </p:nvGraphicFramePr>
        <p:xfrm>
          <a:off x="654373" y="404664"/>
          <a:ext cx="8030357" cy="5275523"/>
        </p:xfrm>
        <a:graphic>
          <a:graphicData uri="http://schemas.openxmlformats.org/drawingml/2006/table">
            <a:tbl>
              <a:tblPr/>
              <a:tblGrid>
                <a:gridCol w="3641777"/>
                <a:gridCol w="1205000"/>
                <a:gridCol w="1205000"/>
                <a:gridCol w="1097889"/>
                <a:gridCol w="880691"/>
              </a:tblGrid>
              <a:tr h="26929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MARCO PARA 2017 DE SPET, TURISMO DE TENERIFE, S.A.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1974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44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PRESUPUESTO DE GASTOS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1591"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400" b="0" i="0" u="none" strike="noStrike">
                        <a:solidFill>
                          <a:srgbClr val="0000FF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95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CONCEPTO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2016</a:t>
                      </a:r>
                    </a:p>
                  </a:txBody>
                  <a:tcPr marL="8761" marR="8761" marT="8761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PPTO INICIAL 2017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VARIACIÓN €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sng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VAR. %</a:t>
                      </a:r>
                    </a:p>
                  </a:txBody>
                  <a:tcPr marL="8761" marR="8761" marT="8761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445">
                <a:tc>
                  <a:txBody>
                    <a:bodyPr/>
                    <a:lstStyle/>
                    <a:p>
                      <a:pPr algn="ctr" fontAlgn="ctr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445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FF6600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400" b="0" i="0" u="sng" strike="noStrike" dirty="0">
                        <a:solidFill>
                          <a:srgbClr val="FF6600"/>
                        </a:solidFill>
                        <a:effectLst/>
                        <a:latin typeface="Frutiger LT 45 Light" panose="020B0403030504020204" pitchFamily="34" charset="0"/>
                      </a:endParaRP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GENERALES</a:t>
                      </a:r>
                    </a:p>
                  </a:txBody>
                  <a:tcPr marL="8761" marR="315398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418.411,23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401.086,00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-17.325,23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-4%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DOTACIÓN AMORTIZACIÓN</a:t>
                      </a:r>
                    </a:p>
                  </a:txBody>
                  <a:tcPr marL="8761" marR="315398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90.969,62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77.739,77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-13.229,85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-15%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315398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Sueldos y salarios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1.510.569,56</a:t>
                      </a:r>
                    </a:p>
                  </a:txBody>
                  <a:tcPr marL="8761" marR="8761" marT="8761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1.566.027,93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55.458,37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8761" marR="8761" marT="8761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Seguridad Social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459.469,68</a:t>
                      </a:r>
                    </a:p>
                  </a:txBody>
                  <a:tcPr marL="8761" marR="8761" marT="8761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472.645,81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13.176,13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3%</a:t>
                      </a:r>
                    </a:p>
                  </a:txBody>
                  <a:tcPr marL="8761" marR="8761" marT="8761" marB="0" anchor="ctr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 DE PERSONAL</a:t>
                      </a:r>
                    </a:p>
                  </a:txBody>
                  <a:tcPr marL="8761" marR="315398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1.970.039,24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2.038.673,74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68.634,50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3%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8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105133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FUNCIONAMIENTO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2.479.420,09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2.517.499,51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38.079,42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FF99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PROMOCIÓN EQUIPOS DEPORTIVOS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3.208.000,00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3.515.000,00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307.000,00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10%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0005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ctr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GASTOS DE EJECUCIÓN DE ACCIONES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8.183.486,66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8.413.844,05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230.357,39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3%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0197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8000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FF"/>
                          </a:solidFill>
                          <a:effectLst/>
                          <a:latin typeface="Frutiger LT 45 Light" panose="020B0403030504020204" pitchFamily="34" charset="0"/>
                        </a:rPr>
                        <a:t> 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591"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sng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TOTAL GASTOS</a:t>
                      </a:r>
                    </a:p>
                  </a:txBody>
                  <a:tcPr marL="8761" marR="315398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13.870.906,75</a:t>
                      </a:r>
                    </a:p>
                  </a:txBody>
                  <a:tcPr marL="8761" marR="8761" marT="8761" marB="0" anchor="b">
                    <a:lnL>
                      <a:noFill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14.446.343,56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575.436,81</a:t>
                      </a:r>
                    </a:p>
                  </a:txBody>
                  <a:tcPr marL="8761" marR="8761" marT="8761" marB="0" anchor="b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Frutiger LT 45 Light" panose="020B0403030504020204" pitchFamily="34" charset="0"/>
                        </a:rPr>
                        <a:t>4%</a:t>
                      </a:r>
                    </a:p>
                  </a:txBody>
                  <a:tcPr marL="8761" marR="8761" marT="8761" marB="0" anchor="b">
                    <a:lnL w="6350" cap="flat" cmpd="sng" algn="ctr">
                      <a:solidFill>
                        <a:srgbClr val="0000F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96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DC66FECF416D34983C8127CCE38F102" ma:contentTypeVersion="1" ma:contentTypeDescription="Crear nuevo documento." ma:contentTypeScope="" ma:versionID="91b845886ea91cd5219c03c9fc77e71f">
  <xsd:schema xmlns:xsd="http://www.w3.org/2001/XMLSchema" xmlns:xs="http://www.w3.org/2001/XMLSchema" xmlns:p="http://schemas.microsoft.com/office/2006/metadata/properties" xmlns:ns1="http://schemas.microsoft.com/sharepoint/v3" xmlns:ns2="8b099203-c902-4a5b-992f-1f849b15ff82" xmlns:ns3="f0f3cd94-4f9a-4f08-a83f-c424feb2ea3d" targetNamespace="http://schemas.microsoft.com/office/2006/metadata/properties" ma:root="true" ma:fieldsID="56dc71da59742f4a883ba0bd2aaa49cf" ns1:_="" ns2:_="" ns3:_="">
    <xsd:import namespace="http://schemas.microsoft.com/sharepoint/v3"/>
    <xsd:import namespace="8b099203-c902-4a5b-992f-1f849b15ff82"/>
    <xsd:import namespace="f0f3cd94-4f9a-4f08-a83f-c424feb2ea3d"/>
    <xsd:element name="properties">
      <xsd:complexType>
        <xsd:sequence>
          <xsd:element name="documentManagement">
            <xsd:complexType>
              <xsd:all>
                <xsd:element ref="ns2:email1" minOccurs="0"/>
                <xsd:element ref="ns2:esTitulo" minOccurs="0"/>
                <xsd:element ref="ns2:esSubTitulo" minOccurs="0"/>
                <xsd:element ref="ns2:direccion" minOccurs="0"/>
                <xsd:element ref="ns2:telefono" minOccurs="0"/>
                <xsd:element ref="ns2:fax" minOccurs="0"/>
                <xsd:element ref="ns2:web" minOccurs="0"/>
                <xsd:element ref="ns2:onClick" minOccurs="0"/>
                <xsd:element ref="ns2:esSubDestacado" minOccurs="0"/>
                <xsd:element ref="ns1:PublishingStartDate" minOccurs="0"/>
                <xsd:element ref="ns1:PublishingExpirationDate" minOccurs="0"/>
                <xsd:element ref="ns3:transparenciaIndicadore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1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099203-c902-4a5b-992f-1f849b15ff82" elementFormDefault="qualified">
    <xsd:import namespace="http://schemas.microsoft.com/office/2006/documentManagement/types"/>
    <xsd:import namespace="http://schemas.microsoft.com/office/infopath/2007/PartnerControls"/>
    <xsd:element name="email1" ma:index="8" nillable="true" ma:displayName="email" ma:internalName="email1">
      <xsd:simpleType>
        <xsd:restriction base="dms:Unknown"/>
      </xsd:simpleType>
    </xsd:element>
    <xsd:element name="esTitulo" ma:index="9" nillable="true" ma:displayName="esTitulo" ma:internalName="esTitulo">
      <xsd:simpleType>
        <xsd:restriction base="dms:Note">
          <xsd:maxLength value="255"/>
        </xsd:restriction>
      </xsd:simpleType>
    </xsd:element>
    <xsd:element name="esSubTitulo" ma:index="10" nillable="true" ma:displayName="esSubTitulo" ma:internalName="esSubTitulo">
      <xsd:simpleType>
        <xsd:restriction base="dms:Note">
          <xsd:maxLength value="255"/>
        </xsd:restriction>
      </xsd:simpleType>
    </xsd:element>
    <xsd:element name="direccion" ma:index="11" nillable="true" ma:displayName="direccion" ma:internalName="direccion">
      <xsd:simpleType>
        <xsd:restriction base="dms:Note">
          <xsd:maxLength value="255"/>
        </xsd:restriction>
      </xsd:simpleType>
    </xsd:element>
    <xsd:element name="telefono" ma:index="12" nillable="true" ma:displayName="telefono" ma:internalName="telefono">
      <xsd:simpleType>
        <xsd:restriction base="dms:Note">
          <xsd:maxLength value="255"/>
        </xsd:restriction>
      </xsd:simpleType>
    </xsd:element>
    <xsd:element name="fax" ma:index="13" nillable="true" ma:displayName="fax" ma:internalName="fax">
      <xsd:simpleType>
        <xsd:restriction base="dms:Note">
          <xsd:maxLength value="255"/>
        </xsd:restriction>
      </xsd:simpleType>
    </xsd:element>
    <xsd:element name="web" ma:index="14" nillable="true" ma:displayName="web" ma:internalName="web">
      <xsd:simpleType>
        <xsd:restriction base="dms:Note">
          <xsd:maxLength value="255"/>
        </xsd:restriction>
      </xsd:simpleType>
    </xsd:element>
    <xsd:element name="onClick" ma:index="15" nillable="true" ma:displayName="onClick" ma:hidden="true" ma:internalName="onClick" ma:readOnly="false">
      <xsd:simpleType>
        <xsd:restriction base="dms:Note"/>
      </xsd:simpleType>
    </xsd:element>
    <xsd:element name="esSubDestacado" ma:index="16" nillable="true" ma:displayName="esSubDestacado" ma:internalName="esSubDestacado">
      <xsd:simpleType>
        <xsd:restriction base="dms:Note">
          <xsd:maxLength value="255"/>
        </xsd:restriction>
      </xsd:simpleType>
    </xsd:element>
    <xsd:element name="_dlc_DocId" ma:index="2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2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f3cd94-4f9a-4f08-a83f-c424feb2ea3d" elementFormDefault="qualified">
    <xsd:import namespace="http://schemas.microsoft.com/office/2006/documentManagement/types"/>
    <xsd:import namespace="http://schemas.microsoft.com/office/infopath/2007/PartnerControls"/>
    <xsd:element name="transparenciaIndicadores" ma:index="19" nillable="true" ma:displayName="transparenciaIndicadores" ma:default="transInd1" ma:format="Dropdown" ma:internalName="transparenciaIndicadores">
      <xsd:simpleType>
        <xsd:restriction base="dms:Choice">
          <xsd:enumeration value="transInd1"/>
          <xsd:enumeration value="transInd2"/>
          <xsd:enumeration value="transInd3"/>
          <xsd:enumeration value="transInd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ail1 xmlns="8b099203-c902-4a5b-992f-1f849b15ff82" xsi:nil="true"/>
    <esTitulo xmlns="8b099203-c902-4a5b-992f-1f849b15ff82" xsi:nil="true"/>
    <onClick xmlns="8b099203-c902-4a5b-992f-1f849b15ff82" xsi:nil="true"/>
    <esSubTitulo xmlns="8b099203-c902-4a5b-992f-1f849b15ff82" xsi:nil="true"/>
    <telefono xmlns="8b099203-c902-4a5b-992f-1f849b15ff82" xsi:nil="true"/>
    <web xmlns="8b099203-c902-4a5b-992f-1f849b15ff82" xsi:nil="true"/>
    <PublishingExpirationDate xmlns="http://schemas.microsoft.com/sharepoint/v3" xsi:nil="true"/>
    <esSubDestacado xmlns="8b099203-c902-4a5b-992f-1f849b15ff82" xsi:nil="true"/>
    <PublishingStartDate xmlns="http://schemas.microsoft.com/sharepoint/v3" xsi:nil="true"/>
    <direccion xmlns="8b099203-c902-4a5b-992f-1f849b15ff82" xsi:nil="true"/>
    <fax xmlns="8b099203-c902-4a5b-992f-1f849b15ff82" xsi:nil="true"/>
    <_dlc_DocId xmlns="8b099203-c902-4a5b-992f-1f849b15ff82">Q5F7QW3RQ55V-1806-13</_dlc_DocId>
    <_dlc_DocIdUrl xmlns="8b099203-c902-4a5b-992f-1f849b15ff82">
      <Url>http://admin.webtenerife.com/es/corporativa/transparencia/economica/_layouts/DocIdRedir.aspx?ID=Q5F7QW3RQ55V-1806-13</Url>
      <Description>Q5F7QW3RQ55V-1806-13</Description>
    </_dlc_DocIdUrl>
    <_dlc_DocIdPersistId xmlns="8b099203-c902-4a5b-992f-1f849b15ff82">false</_dlc_DocIdPersistId>
    <transparenciaIndicadores xmlns="f0f3cd94-4f9a-4f08-a83f-c424feb2ea3d">transInd1</transparenciaIndicadores>
  </documentManagement>
</p:properties>
</file>

<file path=customXml/itemProps1.xml><?xml version="1.0" encoding="utf-8"?>
<ds:datastoreItem xmlns:ds="http://schemas.openxmlformats.org/officeDocument/2006/customXml" ds:itemID="{0B70A4D8-7302-4D89-9A02-37A0F8A46104}"/>
</file>

<file path=customXml/itemProps2.xml><?xml version="1.0" encoding="utf-8"?>
<ds:datastoreItem xmlns:ds="http://schemas.openxmlformats.org/officeDocument/2006/customXml" ds:itemID="{B8955B1F-50C3-4FDF-81FF-3CEE8F801567}"/>
</file>

<file path=customXml/itemProps3.xml><?xml version="1.0" encoding="utf-8"?>
<ds:datastoreItem xmlns:ds="http://schemas.openxmlformats.org/officeDocument/2006/customXml" ds:itemID="{DEF85278-D244-4186-9D42-8245D6C4C4FB}"/>
</file>

<file path=customXml/itemProps4.xml><?xml version="1.0" encoding="utf-8"?>
<ds:datastoreItem xmlns:ds="http://schemas.openxmlformats.org/officeDocument/2006/customXml" ds:itemID="{AE01285B-CBD6-4617-A561-DCA8EEF2DFB1}"/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289</Words>
  <Application>Microsoft Office PowerPoint</Application>
  <PresentationFormat>Presentación en pantalla (4:3)</PresentationFormat>
  <Paragraphs>202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Frutiger LT 45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Inicial 2017</dc:title>
  <dc:creator>Carmelo Ortiz</dc:creator>
  <cp:lastModifiedBy>Carmelo Ortiz</cp:lastModifiedBy>
  <cp:revision>110</cp:revision>
  <cp:lastPrinted>2016-12-20T18:33:27Z</cp:lastPrinted>
  <dcterms:created xsi:type="dcterms:W3CDTF">2015-12-23T13:13:15Z</dcterms:created>
  <dcterms:modified xsi:type="dcterms:W3CDTF">2017-02-16T13:02:31Z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0x010100BDC66FECF416D34983C8127CCE38F102</vt:lpwstr>
  </property>
  <property fmtid="{D5CDD505-2E9C-101B-9397-08002B2CF9AE}" pid="3" name="_dlc_DocIdItemGuid">
    <vt:lpwstr>841d74c0-533e-4533-9c03-a0b4f01da9fe</vt:lpwstr>
  </property>
  <property fmtid="{D5CDD505-2E9C-101B-9397-08002B2CF9AE}" pid="4" name="Order">
    <vt:r8>1300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  <property fmtid="{D5CDD505-2E9C-101B-9397-08002B2CF9AE}" pid="11" name="transparenciaInfoGeneral">
    <vt:lpwstr>transInfoGen1</vt:lpwstr>
  </property>
</Properties>
</file>