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7" r:id="rId4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13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539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06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8969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489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3343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8734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65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74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22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583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23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357950" y="6000768"/>
            <a:ext cx="2424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ea typeface="ＭＳ Ｐゴシック" pitchFamily="-60" charset="-128"/>
              </a:rPr>
              <a:t> </a:t>
            </a:r>
            <a:r>
              <a:rPr lang="es-ES" b="1" dirty="0" smtClean="0">
                <a:solidFill>
                  <a:schemeClr val="tx2"/>
                </a:solidFill>
                <a:ea typeface="ＭＳ Ｐゴシック" pitchFamily="-60" charset="-128"/>
              </a:rPr>
              <a:t>www.webtenerife.com</a:t>
            </a:r>
            <a:endParaRPr lang="es-ES" dirty="0"/>
          </a:p>
        </p:txBody>
      </p:sp>
      <p:pic>
        <p:nvPicPr>
          <p:cNvPr id="4098" name="Picture 2" descr="Turis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54428"/>
            <a:ext cx="11430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9552" y="1714488"/>
            <a:ext cx="7772400" cy="314327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utiger LT 45 Light" pitchFamily="34" charset="0"/>
                <a:ea typeface="+mj-ea"/>
                <a:cs typeface="+mj-cs"/>
              </a:rPr>
              <a:t>PRESENTACIÓN DEL PRESUPUESTO MARCO PARA EL EJERCICIO 2016 </a:t>
            </a: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44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Frutiger LT 45 Light" pitchFamily="34" charset="0"/>
                <a:ea typeface="+mj-ea"/>
                <a:cs typeface="+mj-cs"/>
              </a:rPr>
              <a:t>Turismo de Tenerife</a:t>
            </a:r>
            <a:endParaRPr kumimoji="0" lang="es-E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0122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357950" y="6000768"/>
            <a:ext cx="2424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ea typeface="ＭＳ Ｐゴシック" pitchFamily="-60" charset="-128"/>
              </a:rPr>
              <a:t> </a:t>
            </a:r>
            <a:r>
              <a:rPr lang="es-ES" b="1" dirty="0" smtClean="0">
                <a:solidFill>
                  <a:schemeClr val="tx2"/>
                </a:solidFill>
                <a:ea typeface="ＭＳ Ｐゴシック" pitchFamily="-60" charset="-128"/>
              </a:rPr>
              <a:t>www.webtenerife.com</a:t>
            </a:r>
            <a:endParaRPr lang="es-ES" dirty="0"/>
          </a:p>
        </p:txBody>
      </p:sp>
      <p:pic>
        <p:nvPicPr>
          <p:cNvPr id="4098" name="Picture 2" descr="Turis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54428"/>
            <a:ext cx="11430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929305"/>
              </p:ext>
            </p:extLst>
          </p:nvPr>
        </p:nvGraphicFramePr>
        <p:xfrm>
          <a:off x="1115616" y="179615"/>
          <a:ext cx="7560840" cy="5608211"/>
        </p:xfrm>
        <a:graphic>
          <a:graphicData uri="http://schemas.openxmlformats.org/drawingml/2006/table">
            <a:tbl>
              <a:tblPr/>
              <a:tblGrid>
                <a:gridCol w="3558042"/>
                <a:gridCol w="1034854"/>
                <a:gridCol w="1034854"/>
                <a:gridCol w="1072647"/>
                <a:gridCol w="860443"/>
              </a:tblGrid>
              <a:tr h="17415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2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/>
                        </a:rPr>
                        <a:t>PRESUPUESTO DE INGRESOS</a:t>
                      </a:r>
                    </a:p>
                  </a:txBody>
                  <a:tcPr marL="3586" marR="3586" marT="35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74154"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5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/>
                        </a:rPr>
                        <a:t>CONCEPTO</a:t>
                      </a:r>
                    </a:p>
                  </a:txBody>
                  <a:tcPr marL="3586" marR="3586" marT="3586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/>
                        </a:rPr>
                        <a:t>PPTO INICIAL </a:t>
                      </a:r>
                      <a:r>
                        <a:rPr lang="es-ES" sz="1200" b="0" i="0" u="sng" strike="noStrike" dirty="0" smtClean="0">
                          <a:solidFill>
                            <a:srgbClr val="FF6600"/>
                          </a:solidFill>
                          <a:effectLst/>
                          <a:latin typeface="Frutiger LT 45 Light"/>
                        </a:rPr>
                        <a:t>2015</a:t>
                      </a:r>
                      <a:endParaRPr lang="es-ES" sz="12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/>
                        </a:rPr>
                        <a:t>PPTO INICIAL </a:t>
                      </a:r>
                      <a:r>
                        <a:rPr lang="es-ES" sz="1200" b="0" i="0" u="sng" strike="noStrike" dirty="0" smtClean="0">
                          <a:solidFill>
                            <a:srgbClr val="FF6600"/>
                          </a:solidFill>
                          <a:effectLst/>
                          <a:latin typeface="Frutiger LT 45 Light"/>
                        </a:rPr>
                        <a:t>2016</a:t>
                      </a:r>
                      <a:endParaRPr lang="es-ES" sz="12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/>
                        </a:rPr>
                        <a:t>VARIACIÓN €</a:t>
                      </a:r>
                    </a:p>
                  </a:txBody>
                  <a:tcPr marL="3586" marR="3586" marT="3586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/>
                        </a:rPr>
                        <a:t>VAR. %</a:t>
                      </a:r>
                    </a:p>
                  </a:txBody>
                  <a:tcPr marL="3586" marR="3586" marT="3586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ctr" fontAlgn="ctr"/>
                      <a:endParaRPr lang="es-ES" sz="12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2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2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2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2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/>
                        </a:rPr>
                        <a:t>INGRESOS DE ASOCIADOS</a:t>
                      </a: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200" b="0" i="0" u="sng" strike="noStrike">
                        <a:solidFill>
                          <a:srgbClr val="FF66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200" b="0" i="0" u="sng" strike="noStrike">
                        <a:solidFill>
                          <a:srgbClr val="FF66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200" b="0" i="0" u="sng" strike="noStrike">
                        <a:solidFill>
                          <a:srgbClr val="FF66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TOTAL INGRESOS ASOCIADOS</a:t>
                      </a:r>
                    </a:p>
                  </a:txBody>
                  <a:tcPr marL="3586" marR="129095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674,391,18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737.718,36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63.327,18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9%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/>
                        </a:rPr>
                        <a:t>INGRESOS CABILDO</a:t>
                      </a: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2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2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2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2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solidFill>
                            <a:srgbClr val="16365C"/>
                          </a:solidFill>
                          <a:effectLst/>
                          <a:latin typeface="Frutiger LT 45 Light"/>
                        </a:rPr>
                        <a:t>Aportación Cabildo Promoción Exterior</a:t>
                      </a: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16365C"/>
                          </a:solidFill>
                          <a:effectLst/>
                          <a:latin typeface="Frutiger LT 45 Light"/>
                        </a:rPr>
                        <a:t>9.752.110,54</a:t>
                      </a:r>
                      <a:endParaRPr lang="es-ES" sz="1200" b="0" i="0" u="none" strike="noStrike" dirty="0">
                        <a:solidFill>
                          <a:srgbClr val="16365C"/>
                        </a:solidFill>
                        <a:effectLst/>
                        <a:latin typeface="Frutiger LT 45 Ligh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16365C"/>
                          </a:solidFill>
                          <a:effectLst/>
                          <a:latin typeface="Frutiger LT 45 Light"/>
                        </a:rPr>
                        <a:t>10.780.310,54</a:t>
                      </a:r>
                      <a:endParaRPr lang="es-ES" sz="1200" b="0" i="0" u="none" strike="noStrike" dirty="0">
                        <a:solidFill>
                          <a:srgbClr val="16365C"/>
                        </a:solidFill>
                        <a:effectLst/>
                        <a:latin typeface="Frutiger LT 45 Ligh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1.028.200,00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11%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solidFill>
                            <a:srgbClr val="16365C"/>
                          </a:solidFill>
                          <a:effectLst/>
                          <a:latin typeface="Frutiger LT 45 Light"/>
                        </a:rPr>
                        <a:t>Aportación Cabildo Destino</a:t>
                      </a: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ES" sz="1200" b="0" i="0" u="none" strike="noStrike" kern="1200" dirty="0" smtClean="0">
                          <a:solidFill>
                            <a:srgbClr val="16365C"/>
                          </a:solidFill>
                          <a:effectLst/>
                          <a:latin typeface="Frutiger LT 45 Light"/>
                          <a:ea typeface="+mn-ea"/>
                          <a:cs typeface="+mn-cs"/>
                        </a:rPr>
                        <a:t>363.387,30</a:t>
                      </a:r>
                      <a:endParaRPr kumimoji="0" lang="es-ES" sz="1200" b="0" i="0" u="none" strike="noStrike" kern="1200" dirty="0">
                        <a:solidFill>
                          <a:srgbClr val="16365C"/>
                        </a:solidFill>
                        <a:effectLst/>
                        <a:latin typeface="Frutiger LT 45 Light"/>
                        <a:ea typeface="+mn-ea"/>
                        <a:cs typeface="+mn-cs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ES" sz="1200" b="0" i="0" u="none" strike="noStrike" kern="1200" dirty="0" smtClean="0">
                          <a:solidFill>
                            <a:srgbClr val="16365C"/>
                          </a:solidFill>
                          <a:effectLst/>
                          <a:latin typeface="Frutiger LT 45 Light"/>
                          <a:ea typeface="+mn-ea"/>
                          <a:cs typeface="+mn-cs"/>
                        </a:rPr>
                        <a:t>1.128.186,36</a:t>
                      </a:r>
                      <a:endParaRPr kumimoji="0" lang="es-ES" sz="1200" b="0" i="0" u="none" strike="noStrike" kern="1200" dirty="0">
                        <a:solidFill>
                          <a:srgbClr val="16365C"/>
                        </a:solidFill>
                        <a:effectLst/>
                        <a:latin typeface="Frutiger LT 45 Light"/>
                        <a:ea typeface="+mn-ea"/>
                        <a:cs typeface="+mn-cs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764.799,06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210%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solidFill>
                            <a:srgbClr val="16365C"/>
                          </a:solidFill>
                          <a:effectLst/>
                          <a:latin typeface="Frutiger LT 45 Light"/>
                        </a:rPr>
                        <a:t>Aportación Cabildo Promoción Económica</a:t>
                      </a: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16365C"/>
                          </a:solidFill>
                          <a:effectLst/>
                          <a:latin typeface="Frutiger LT 45 Light"/>
                        </a:rPr>
                        <a:t>195.000,00</a:t>
                      </a:r>
                      <a:endParaRPr lang="es-ES" sz="1200" b="0" i="0" u="none" strike="noStrike" dirty="0">
                        <a:solidFill>
                          <a:srgbClr val="16365C"/>
                        </a:solidFill>
                        <a:effectLst/>
                        <a:latin typeface="Frutiger LT 45 Ligh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16365C"/>
                          </a:solidFill>
                          <a:effectLst/>
                          <a:latin typeface="Frutiger LT 45 Light"/>
                        </a:rPr>
                        <a:t>200.000,00</a:t>
                      </a:r>
                      <a:endParaRPr lang="es-ES" sz="1200" b="0" i="0" u="none" strike="noStrike" dirty="0">
                        <a:solidFill>
                          <a:srgbClr val="16365C"/>
                        </a:solidFill>
                        <a:effectLst/>
                        <a:latin typeface="Frutiger LT 45 Ligh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5.000,00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3%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TOTAL INGRESOS CABILDO</a:t>
                      </a:r>
                    </a:p>
                  </a:txBody>
                  <a:tcPr marL="3586" marR="129095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10.310.497,84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12.108.496,90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1.797.999,06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17%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129095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/>
                        </a:rPr>
                        <a:t>INGRESOS DE AYUNTAMIENTOS</a:t>
                      </a: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TOTAL INGRESOS DE AYUNTAMIENTOS</a:t>
                      </a:r>
                    </a:p>
                  </a:txBody>
                  <a:tcPr marL="3586" marR="129095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415,851,00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415.851,00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0,00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0%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129095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/>
                        </a:rPr>
                        <a:t>INGRESOS DEL GOBIERNO DE CANARIAS</a:t>
                      </a: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TOTAL INGRESOS DEL GOBIERNO DE CANARIAS</a:t>
                      </a:r>
                    </a:p>
                  </a:txBody>
                  <a:tcPr marL="3586" marR="129095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709.133,33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500.000,00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-209.133,33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-29%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129095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/>
                        </a:rPr>
                        <a:t>OTROS INGRESOS PÚBLICOS</a:t>
                      </a: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FF00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FF000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TOTAL OTROS INGRESOS PÚBLICOS</a:t>
                      </a:r>
                    </a:p>
                  </a:txBody>
                  <a:tcPr marL="3586" marR="129095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374.053,68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0,00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-374.053,68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-100%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129095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/>
                        </a:rPr>
                        <a:t>INGRESOS PRIVADOS</a:t>
                      </a: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TOTAL INGRESOS PRIVADOS</a:t>
                      </a:r>
                    </a:p>
                  </a:txBody>
                  <a:tcPr marL="3586" marR="129095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130.000,00</a:t>
                      </a: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100.000,00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-30.000,00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-23%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129095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/>
                        </a:rPr>
                        <a:t>OTROS INGRESOS</a:t>
                      </a: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TOTAL OTROS INGRESOS</a:t>
                      </a:r>
                    </a:p>
                  </a:txBody>
                  <a:tcPr marL="3586" marR="129095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8.826,05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8.840,49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14,44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0%</a:t>
                      </a:r>
                      <a:endParaRPr lang="es-ES" sz="12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800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3586" marR="3586" marT="3586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154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sng" strike="noStrike">
                          <a:solidFill>
                            <a:srgbClr val="FFFFFF"/>
                          </a:solidFill>
                          <a:effectLst/>
                          <a:latin typeface="Frutiger LT 45 Light"/>
                        </a:rPr>
                        <a:t>TOTAL INGRESOS</a:t>
                      </a:r>
                    </a:p>
                  </a:txBody>
                  <a:tcPr marL="3586" marR="129095" marT="3586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Frutiger LT 45 Light"/>
                        </a:rPr>
                        <a:t>12.622.753,08</a:t>
                      </a:r>
                      <a:endParaRPr lang="es-ES" sz="1200" b="0" i="0" u="none" strike="noStrike" dirty="0">
                        <a:solidFill>
                          <a:srgbClr val="FFFFFF"/>
                        </a:solidFill>
                        <a:effectLst/>
                        <a:latin typeface="Frutiger LT 45 Ligh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/>
                        </a:rPr>
                        <a:t>13.870.906,75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/>
                        </a:rPr>
                        <a:t>1.248.153,67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33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357950" y="6000768"/>
            <a:ext cx="2424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ea typeface="ＭＳ Ｐゴシック" pitchFamily="-60" charset="-128"/>
              </a:rPr>
              <a:t> </a:t>
            </a:r>
            <a:r>
              <a:rPr lang="es-ES" b="1" dirty="0" smtClean="0">
                <a:solidFill>
                  <a:schemeClr val="tx2"/>
                </a:solidFill>
                <a:ea typeface="ＭＳ Ｐゴシック" pitchFamily="-60" charset="-128"/>
              </a:rPr>
              <a:t>www.webtenerife.com</a:t>
            </a:r>
            <a:endParaRPr lang="es-ES" dirty="0"/>
          </a:p>
        </p:txBody>
      </p:sp>
      <p:pic>
        <p:nvPicPr>
          <p:cNvPr id="4098" name="Picture 2" descr="Turis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54428"/>
            <a:ext cx="11430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612970"/>
              </p:ext>
            </p:extLst>
          </p:nvPr>
        </p:nvGraphicFramePr>
        <p:xfrm>
          <a:off x="735028" y="82744"/>
          <a:ext cx="7814101" cy="5918024"/>
        </p:xfrm>
        <a:graphic>
          <a:graphicData uri="http://schemas.openxmlformats.org/drawingml/2006/table">
            <a:tbl>
              <a:tblPr/>
              <a:tblGrid>
                <a:gridCol w="3551852"/>
                <a:gridCol w="1136609"/>
                <a:gridCol w="1116300"/>
                <a:gridCol w="1117640"/>
                <a:gridCol w="891700"/>
              </a:tblGrid>
              <a:tr h="25183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200" b="1" i="0" u="sng" strike="noStrike" dirty="0">
                          <a:solidFill>
                            <a:srgbClr val="FF6600"/>
                          </a:solidFill>
                          <a:latin typeface="Frutiger LT 45 Light"/>
                        </a:rPr>
                        <a:t>PRESUPUESTO MARCO PARA </a:t>
                      </a:r>
                      <a:r>
                        <a:rPr lang="es-ES" sz="1200" b="1" i="0" u="sng" strike="noStrike" dirty="0" smtClean="0">
                          <a:solidFill>
                            <a:srgbClr val="FF6600"/>
                          </a:solidFill>
                          <a:latin typeface="Frutiger LT 45 Light"/>
                        </a:rPr>
                        <a:t>2016 </a:t>
                      </a:r>
                      <a:r>
                        <a:rPr lang="es-ES" sz="1200" b="1" i="0" u="sng" strike="noStrike" dirty="0">
                          <a:solidFill>
                            <a:srgbClr val="FF6600"/>
                          </a:solidFill>
                          <a:latin typeface="Frutiger LT 45 Light"/>
                        </a:rPr>
                        <a:t>DE SPET, TURISMO DE TENERIFE, S.A.</a:t>
                      </a:r>
                    </a:p>
                  </a:txBody>
                  <a:tcPr marL="3415" marR="3415" marT="34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586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200" b="1" i="0" u="sng" strike="noStrike" dirty="0">
                          <a:solidFill>
                            <a:srgbClr val="FF6600"/>
                          </a:solidFill>
                          <a:latin typeface="Frutiger LT 45 Light"/>
                        </a:rPr>
                        <a:t>PRESUPUESTO DE GASTOS</a:t>
                      </a:r>
                    </a:p>
                  </a:txBody>
                  <a:tcPr marL="3415" marR="3415" marT="34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2345"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 dirty="0">
                        <a:solidFill>
                          <a:srgbClr val="0000FF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200" b="1" dirty="0"/>
                    </a:p>
                  </a:txBody>
                  <a:tcPr marL="3415" marR="3415" marT="34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3415" marR="3415" marT="34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3415" marR="3415" marT="34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1" i="0" u="none" strike="noStrike" dirty="0">
                        <a:solidFill>
                          <a:srgbClr val="0000FF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77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sng" strike="noStrike">
                          <a:solidFill>
                            <a:srgbClr val="FF6600"/>
                          </a:solidFill>
                          <a:latin typeface="Frutiger LT 45 Light"/>
                        </a:rPr>
                        <a:t>CONCEPTO</a:t>
                      </a:r>
                    </a:p>
                  </a:txBody>
                  <a:tcPr marL="3415" marR="3415" marT="341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sng" strike="noStrike" dirty="0">
                          <a:solidFill>
                            <a:srgbClr val="FF6600"/>
                          </a:solidFill>
                          <a:latin typeface="Frutiger LT 45 Light"/>
                        </a:rPr>
                        <a:t>PPTO INICIAL </a:t>
                      </a:r>
                      <a:r>
                        <a:rPr lang="es-ES" sz="1200" b="1" i="0" u="sng" strike="noStrike" dirty="0" smtClean="0">
                          <a:solidFill>
                            <a:srgbClr val="FF6600"/>
                          </a:solidFill>
                          <a:latin typeface="Frutiger LT 45 Light"/>
                        </a:rPr>
                        <a:t>2015</a:t>
                      </a:r>
                      <a:endParaRPr lang="es-ES" sz="1200" b="1" i="0" u="sng" strike="noStrike" dirty="0">
                        <a:solidFill>
                          <a:srgbClr val="FF6600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sng" strike="noStrike" dirty="0">
                          <a:solidFill>
                            <a:srgbClr val="FF6600"/>
                          </a:solidFill>
                          <a:latin typeface="Frutiger LT 45 Light"/>
                        </a:rPr>
                        <a:t>PPTO INICIAL </a:t>
                      </a:r>
                      <a:r>
                        <a:rPr lang="es-ES" sz="1200" b="1" i="0" u="sng" strike="noStrike" dirty="0" smtClean="0">
                          <a:solidFill>
                            <a:srgbClr val="FF6600"/>
                          </a:solidFill>
                          <a:latin typeface="Frutiger LT 45 Light"/>
                        </a:rPr>
                        <a:t>2016</a:t>
                      </a:r>
                      <a:endParaRPr lang="es-ES" sz="1200" b="1" i="0" u="sng" strike="noStrike" dirty="0">
                        <a:solidFill>
                          <a:srgbClr val="FF6600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sng" strike="noStrike" dirty="0">
                          <a:solidFill>
                            <a:srgbClr val="FF6600"/>
                          </a:solidFill>
                          <a:latin typeface="Frutiger LT 45 Light"/>
                        </a:rPr>
                        <a:t>VARIACIÓN €</a:t>
                      </a:r>
                    </a:p>
                  </a:txBody>
                  <a:tcPr marL="3415" marR="3415" marT="341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sng" strike="noStrike" dirty="0">
                          <a:solidFill>
                            <a:srgbClr val="FF6600"/>
                          </a:solidFill>
                          <a:latin typeface="Frutiger LT 45 Light"/>
                        </a:rPr>
                        <a:t>VAR. %</a:t>
                      </a: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45">
                <a:tc>
                  <a:txBody>
                    <a:bodyPr/>
                    <a:lstStyle/>
                    <a:p>
                      <a:pPr algn="ctr" fontAlgn="ctr"/>
                      <a:endParaRPr lang="es-ES" sz="1200" b="1" i="0" u="sng" strike="noStrike" dirty="0">
                        <a:solidFill>
                          <a:srgbClr val="FF6600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3415" marR="3415" marT="341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3415" marR="3415" marT="341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3415" marR="3415" marT="341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200" b="1" i="0" u="sng" strike="noStrike" dirty="0">
                        <a:solidFill>
                          <a:srgbClr val="FF6600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234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FF6600"/>
                          </a:solidFill>
                          <a:latin typeface="Frutiger LT 45 Light"/>
                        </a:rPr>
                        <a:t>GASTOS DE FUNCIONAMIENTO</a:t>
                      </a:r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1" i="0" u="sng" strike="noStrike" dirty="0">
                        <a:solidFill>
                          <a:srgbClr val="FF6600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26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80"/>
                          </a:solidFill>
                          <a:latin typeface="Frutiger LT 45 Light"/>
                        </a:rPr>
                        <a:t>TOTAL GASTOS GENERALES</a:t>
                      </a:r>
                    </a:p>
                  </a:txBody>
                  <a:tcPr marL="3415" marR="153681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410.781,93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418.411,23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7.629,30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26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80"/>
                          </a:solidFill>
                          <a:latin typeface="Frutiger LT 45 Light"/>
                        </a:rPr>
                        <a:t>DOTACIÓN </a:t>
                      </a:r>
                      <a:r>
                        <a:rPr lang="es-ES" sz="1200" b="1" i="0" u="none" strike="noStrike" dirty="0" smtClean="0">
                          <a:solidFill>
                            <a:srgbClr val="000080"/>
                          </a:solidFill>
                          <a:latin typeface="Frutiger LT 45 Light"/>
                        </a:rPr>
                        <a:t>AMORTIZACIÓN</a:t>
                      </a:r>
                      <a:endParaRPr lang="es-ES" sz="1200" b="1" i="0" u="none" strike="noStrike" dirty="0">
                        <a:solidFill>
                          <a:srgbClr val="000080"/>
                        </a:solidFill>
                        <a:latin typeface="Frutiger LT 45 Light"/>
                      </a:endParaRPr>
                    </a:p>
                  </a:txBody>
                  <a:tcPr marL="3415" marR="153681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103.216,16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90.969,62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-12.246,54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-12%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095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80"/>
                          </a:solidFill>
                          <a:latin typeface="Frutiger LT 45 Light"/>
                        </a:rPr>
                        <a:t> </a:t>
                      </a:r>
                    </a:p>
                  </a:txBody>
                  <a:tcPr marL="3415" marR="153681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 dirty="0">
                        <a:solidFill>
                          <a:srgbClr val="000080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 dirty="0">
                        <a:solidFill>
                          <a:srgbClr val="000080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>
                        <a:solidFill>
                          <a:srgbClr val="000080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200" b="1" i="0" u="none" strike="noStrike" dirty="0">
                        <a:solidFill>
                          <a:srgbClr val="000080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2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latin typeface="Frutiger LT 45 Light"/>
                        </a:rPr>
                        <a:t>Sueldos y salarios</a:t>
                      </a:r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1.510.362,99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1.510.569,56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206,57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0252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latin typeface="Frutiger LT 45 Light"/>
                        </a:rPr>
                        <a:t>Seguridad Social</a:t>
                      </a:r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443.242,91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459.469,68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16.226,77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02526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80"/>
                          </a:solidFill>
                          <a:latin typeface="Frutiger LT 45 Light"/>
                        </a:rPr>
                        <a:t>TOTAL GASTOS DE PERSONAL</a:t>
                      </a:r>
                    </a:p>
                  </a:txBody>
                  <a:tcPr marL="3415" marR="153681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1.953.605,90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1.970.039,24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16.433,34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02526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80"/>
                          </a:solidFill>
                          <a:latin typeface="Frutiger LT 45 Light"/>
                        </a:rPr>
                        <a:t> </a:t>
                      </a:r>
                    </a:p>
                  </a:txBody>
                  <a:tcPr marL="3415" marR="51227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2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latin typeface="Frutiger LT 45 Light"/>
                        </a:rPr>
                        <a:t>GASTOS DE FUNCIONAMIENTO</a:t>
                      </a:r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2.467.603,99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2.479.420,09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11.816,10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19609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FF9900"/>
                          </a:solidFill>
                          <a:latin typeface="Frutiger LT 45 Light"/>
                        </a:rPr>
                        <a:t> </a:t>
                      </a:r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 dirty="0">
                        <a:solidFill>
                          <a:srgbClr val="0000FF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 dirty="0">
                        <a:solidFill>
                          <a:srgbClr val="0000FF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 dirty="0">
                        <a:solidFill>
                          <a:srgbClr val="0000FF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1" i="0" u="none" strike="noStrike" dirty="0">
                        <a:solidFill>
                          <a:srgbClr val="0000FF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34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FF6600"/>
                          </a:solidFill>
                          <a:latin typeface="Frutiger LT 45 Light"/>
                        </a:rPr>
                        <a:t>ACCIONES EN PROMOCIÓN EXTERIOR Y DESTINO</a:t>
                      </a:r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1" i="0" u="sng" strike="noStrike" dirty="0">
                        <a:solidFill>
                          <a:srgbClr val="FF6600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2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Presupuesto para ejecutar acciones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6.894.526,16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es-E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  <a:ea typeface="+mn-ea"/>
                          <a:cs typeface="+mn-cs"/>
                        </a:rPr>
                        <a:t>8.183.486,66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1.288.960,50</a:t>
                      </a:r>
                      <a:endParaRPr lang="es-ES" sz="1200" b="1" i="0" u="none" strike="noStrike" dirty="0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19%</a:t>
                      </a:r>
                      <a:endParaRPr lang="es-ES" sz="1200" b="1" i="0" u="none" strike="noStrike" dirty="0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2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Proyectos Europeos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104.622,93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es-E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Frutiger LT 45 Light"/>
                          <a:ea typeface="+mn-ea"/>
                          <a:cs typeface="+mn-cs"/>
                        </a:rPr>
                        <a:t>0,00</a:t>
                      </a:r>
                      <a:endParaRPr kumimoji="0" lang="es-E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Frutiger LT 45 Ligh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-104.622,93</a:t>
                      </a:r>
                      <a:endParaRPr lang="es-ES" sz="1200" b="1" i="0" u="none" strike="noStrike" dirty="0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-100%</a:t>
                      </a:r>
                      <a:endParaRPr lang="es-ES" sz="1200" b="1" i="0" u="none" strike="noStrike" dirty="0">
                        <a:solidFill>
                          <a:srgbClr val="0000FF"/>
                        </a:solidFill>
                        <a:effectLst/>
                        <a:latin typeface="Frutiger LT 45 Ligh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26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TOTAL ACCIONES EXTERIOR Y DESTINO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6.999.149,09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8.183.486,66</a:t>
                      </a:r>
                      <a:endParaRPr lang="es-ES" sz="1200" b="1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1.184.337,57</a:t>
                      </a:r>
                      <a:endParaRPr lang="es-ES" sz="1200" b="1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17%</a:t>
                      </a:r>
                      <a:endParaRPr lang="es-ES" sz="1200" b="1" i="0" u="none" strike="noStrike" dirty="0">
                        <a:solidFill>
                          <a:srgbClr val="000080"/>
                        </a:solidFill>
                        <a:effectLst/>
                        <a:latin typeface="Frutiger LT 45 Ligh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2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2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Patrocinios Deportivos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3.156.000,00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3.208.000,00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52.000,00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26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9525" marR="1143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80"/>
                          </a:solidFill>
                          <a:effectLst/>
                          <a:latin typeface="Frutiger LT 45 Ligh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2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GASTOS DE PROMOCIÓN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10.155.149,09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11.391.486,66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1.236.337,57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19609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8000"/>
                          </a:solidFill>
                          <a:latin typeface="Frutiger LT 45 Light"/>
                        </a:rPr>
                        <a:t> </a:t>
                      </a:r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 dirty="0">
                        <a:solidFill>
                          <a:srgbClr val="008000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 dirty="0">
                        <a:solidFill>
                          <a:srgbClr val="008000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 dirty="0">
                        <a:solidFill>
                          <a:srgbClr val="008000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200" b="1" i="0" u="none" strike="noStrike" dirty="0">
                        <a:solidFill>
                          <a:srgbClr val="0000FF"/>
                        </a:solidFill>
                        <a:latin typeface="Frutiger LT 45 Light"/>
                      </a:endParaRPr>
                    </a:p>
                  </a:txBody>
                  <a:tcPr marL="3415" marR="3415" marT="341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526"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sng" strike="noStrike" dirty="0">
                          <a:solidFill>
                            <a:srgbClr val="FFFFFF"/>
                          </a:solidFill>
                          <a:latin typeface="Frutiger LT 45 Light"/>
                        </a:rPr>
                        <a:t>TOTAL GASTOS</a:t>
                      </a:r>
                    </a:p>
                  </a:txBody>
                  <a:tcPr marL="3415" marR="153681" marT="341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/>
                        </a:rPr>
                        <a:t>12.622.753,08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Frutiger LT 45 Light"/>
                        </a:rPr>
                        <a:t>13.870.906,75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FFFFFF"/>
                          </a:solidFill>
                          <a:effectLst/>
                          <a:latin typeface="Frutiger LT 45 Light"/>
                        </a:rPr>
                        <a:t>1.248.153,67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96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DC66FECF416D34983C8127CCE38F102" ma:contentTypeVersion="1" ma:contentTypeDescription="Crear nuevo documento." ma:contentTypeScope="" ma:versionID="91b845886ea91cd5219c03c9fc77e71f">
  <xsd:schema xmlns:xsd="http://www.w3.org/2001/XMLSchema" xmlns:xs="http://www.w3.org/2001/XMLSchema" xmlns:p="http://schemas.microsoft.com/office/2006/metadata/properties" xmlns:ns1="http://schemas.microsoft.com/sharepoint/v3" xmlns:ns2="8b099203-c902-4a5b-992f-1f849b15ff82" xmlns:ns3="f0f3cd94-4f9a-4f08-a83f-c424feb2ea3d" targetNamespace="http://schemas.microsoft.com/office/2006/metadata/properties" ma:root="true" ma:fieldsID="56dc71da59742f4a883ba0bd2aaa49cf" ns1:_="" ns2:_="" ns3:_="">
    <xsd:import namespace="http://schemas.microsoft.com/sharepoint/v3"/>
    <xsd:import namespace="8b099203-c902-4a5b-992f-1f849b15ff82"/>
    <xsd:import namespace="f0f3cd94-4f9a-4f08-a83f-c424feb2ea3d"/>
    <xsd:element name="properties">
      <xsd:complexType>
        <xsd:sequence>
          <xsd:element name="documentManagement">
            <xsd:complexType>
              <xsd:all>
                <xsd:element ref="ns2:email1" minOccurs="0"/>
                <xsd:element ref="ns2:esTitulo" minOccurs="0"/>
                <xsd:element ref="ns2:esSubTitulo" minOccurs="0"/>
                <xsd:element ref="ns2:direccion" minOccurs="0"/>
                <xsd:element ref="ns2:telefono" minOccurs="0"/>
                <xsd:element ref="ns2:fax" minOccurs="0"/>
                <xsd:element ref="ns2:web" minOccurs="0"/>
                <xsd:element ref="ns2:onClick" minOccurs="0"/>
                <xsd:element ref="ns2:esSubDestacado" minOccurs="0"/>
                <xsd:element ref="ns1:PublishingStartDate" minOccurs="0"/>
                <xsd:element ref="ns1:PublishingExpirationDate" minOccurs="0"/>
                <xsd:element ref="ns3:transparenciaIndicadore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7" nillable="true" ma:displayName="Fecha de inicio programada" ma:description="" ma:hidden="true" ma:internalName="PublishingStartDate">
      <xsd:simpleType>
        <xsd:restriction base="dms:Unknown"/>
      </xsd:simpleType>
    </xsd:element>
    <xsd:element name="PublishingExpirationDate" ma:index="18" nillable="true" ma:displayName="Fecha de finalización programad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099203-c902-4a5b-992f-1f849b15ff82" elementFormDefault="qualified">
    <xsd:import namespace="http://schemas.microsoft.com/office/2006/documentManagement/types"/>
    <xsd:import namespace="http://schemas.microsoft.com/office/infopath/2007/PartnerControls"/>
    <xsd:element name="email1" ma:index="8" nillable="true" ma:displayName="email" ma:internalName="email1">
      <xsd:simpleType>
        <xsd:restriction base="dms:Unknown"/>
      </xsd:simpleType>
    </xsd:element>
    <xsd:element name="esTitulo" ma:index="9" nillable="true" ma:displayName="esTitulo" ma:internalName="esTitulo">
      <xsd:simpleType>
        <xsd:restriction base="dms:Note">
          <xsd:maxLength value="255"/>
        </xsd:restriction>
      </xsd:simpleType>
    </xsd:element>
    <xsd:element name="esSubTitulo" ma:index="10" nillable="true" ma:displayName="esSubTitulo" ma:internalName="esSubTitulo">
      <xsd:simpleType>
        <xsd:restriction base="dms:Note">
          <xsd:maxLength value="255"/>
        </xsd:restriction>
      </xsd:simpleType>
    </xsd:element>
    <xsd:element name="direccion" ma:index="11" nillable="true" ma:displayName="direccion" ma:internalName="direccion">
      <xsd:simpleType>
        <xsd:restriction base="dms:Note">
          <xsd:maxLength value="255"/>
        </xsd:restriction>
      </xsd:simpleType>
    </xsd:element>
    <xsd:element name="telefono" ma:index="12" nillable="true" ma:displayName="telefono" ma:internalName="telefono">
      <xsd:simpleType>
        <xsd:restriction base="dms:Note">
          <xsd:maxLength value="255"/>
        </xsd:restriction>
      </xsd:simpleType>
    </xsd:element>
    <xsd:element name="fax" ma:index="13" nillable="true" ma:displayName="fax" ma:internalName="fax">
      <xsd:simpleType>
        <xsd:restriction base="dms:Note">
          <xsd:maxLength value="255"/>
        </xsd:restriction>
      </xsd:simpleType>
    </xsd:element>
    <xsd:element name="web" ma:index="14" nillable="true" ma:displayName="web" ma:internalName="web">
      <xsd:simpleType>
        <xsd:restriction base="dms:Note">
          <xsd:maxLength value="255"/>
        </xsd:restriction>
      </xsd:simpleType>
    </xsd:element>
    <xsd:element name="onClick" ma:index="15" nillable="true" ma:displayName="onClick" ma:hidden="true" ma:internalName="onClick" ma:readOnly="false">
      <xsd:simpleType>
        <xsd:restriction base="dms:Note"/>
      </xsd:simpleType>
    </xsd:element>
    <xsd:element name="esSubDestacado" ma:index="16" nillable="true" ma:displayName="esSubDestacado" ma:internalName="esSubDestacado">
      <xsd:simpleType>
        <xsd:restriction base="dms:Note">
          <xsd:maxLength value="255"/>
        </xsd:restriction>
      </xsd:simpleType>
    </xsd:element>
    <xsd:element name="_dlc_DocId" ma:index="20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21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2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f3cd94-4f9a-4f08-a83f-c424feb2ea3d" elementFormDefault="qualified">
    <xsd:import namespace="http://schemas.microsoft.com/office/2006/documentManagement/types"/>
    <xsd:import namespace="http://schemas.microsoft.com/office/infopath/2007/PartnerControls"/>
    <xsd:element name="transparenciaIndicadores" ma:index="19" nillable="true" ma:displayName="transparenciaIndicadores" ma:default="transInd1" ma:format="Dropdown" ma:internalName="transparenciaIndicadores">
      <xsd:simpleType>
        <xsd:restriction base="dms:Choice">
          <xsd:enumeration value="transInd1"/>
          <xsd:enumeration value="transInd2"/>
          <xsd:enumeration value="transInd3"/>
          <xsd:enumeration value="transInd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mail1 xmlns="8b099203-c902-4a5b-992f-1f849b15ff82" xsi:nil="true"/>
    <esTitulo xmlns="8b099203-c902-4a5b-992f-1f849b15ff82" xsi:nil="true"/>
    <onClick xmlns="8b099203-c902-4a5b-992f-1f849b15ff82" xsi:nil="true"/>
    <esSubTitulo xmlns="8b099203-c902-4a5b-992f-1f849b15ff82" xsi:nil="true"/>
    <telefono xmlns="8b099203-c902-4a5b-992f-1f849b15ff82" xsi:nil="true"/>
    <web xmlns="8b099203-c902-4a5b-992f-1f849b15ff82" xsi:nil="true"/>
    <PublishingExpirationDate xmlns="http://schemas.microsoft.com/sharepoint/v3" xsi:nil="true"/>
    <esSubDestacado xmlns="8b099203-c902-4a5b-992f-1f849b15ff82" xsi:nil="true"/>
    <PublishingStartDate xmlns="http://schemas.microsoft.com/sharepoint/v3" xsi:nil="true"/>
    <direccion xmlns="8b099203-c902-4a5b-992f-1f849b15ff82" xsi:nil="true"/>
    <fax xmlns="8b099203-c902-4a5b-992f-1f849b15ff82" xsi:nil="true"/>
    <_dlc_DocId xmlns="8b099203-c902-4a5b-992f-1f849b15ff82">Q5F7QW3RQ55V-1806-12</_dlc_DocId>
    <_dlc_DocIdUrl xmlns="8b099203-c902-4a5b-992f-1f849b15ff82">
      <Url>http://admin.webtenerife.com/es/corporativa/transparencia/economica/_layouts/DocIdRedir.aspx?ID=Q5F7QW3RQ55V-1806-12</Url>
      <Description>Q5F7QW3RQ55V-1806-12</Description>
    </_dlc_DocIdUrl>
    <_dlc_DocIdPersistId xmlns="8b099203-c902-4a5b-992f-1f849b15ff82">false</_dlc_DocIdPersistId>
    <transparenciaIndicadores xmlns="f0f3cd94-4f9a-4f08-a83f-c424feb2ea3d">transInd1</transparenciaIndicadores>
  </documentManagement>
</p:properties>
</file>

<file path=customXml/itemProps1.xml><?xml version="1.0" encoding="utf-8"?>
<ds:datastoreItem xmlns:ds="http://schemas.openxmlformats.org/officeDocument/2006/customXml" ds:itemID="{BD1A3CF0-3E17-46F3-BCC4-C89984DCA2B0}"/>
</file>

<file path=customXml/itemProps2.xml><?xml version="1.0" encoding="utf-8"?>
<ds:datastoreItem xmlns:ds="http://schemas.openxmlformats.org/officeDocument/2006/customXml" ds:itemID="{0EA48F42-B158-42D3-BB5D-A1D263A31F8A}"/>
</file>

<file path=customXml/itemProps3.xml><?xml version="1.0" encoding="utf-8"?>
<ds:datastoreItem xmlns:ds="http://schemas.openxmlformats.org/officeDocument/2006/customXml" ds:itemID="{9555B876-C369-4180-86B2-783791AF16B1}"/>
</file>

<file path=customXml/itemProps4.xml><?xml version="1.0" encoding="utf-8"?>
<ds:datastoreItem xmlns:ds="http://schemas.openxmlformats.org/officeDocument/2006/customXml" ds:itemID="{28BC94BE-BB6B-415E-9E14-B44ABFB119B8}"/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285</Words>
  <Application>Microsoft Office PowerPoint</Application>
  <PresentationFormat>Presentación en pantalla (4:3)</PresentationFormat>
  <Paragraphs>180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Frutiger LT 45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Presupuesto Inicial 2016</dc:title>
  <dc:creator>Carmelo Ortiz</dc:creator>
  <cp:lastModifiedBy>Carmelo Ortiz</cp:lastModifiedBy>
  <cp:revision>7</cp:revision>
  <cp:lastPrinted>2015-12-23T14:38:37Z</cp:lastPrinted>
  <dcterms:created xsi:type="dcterms:W3CDTF">2015-12-23T13:13:15Z</dcterms:created>
  <dcterms:modified xsi:type="dcterms:W3CDTF">2017-02-16T12:40:39Z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0x010100BDC66FECF416D34983C8127CCE38F102</vt:lpwstr>
  </property>
  <property fmtid="{D5CDD505-2E9C-101B-9397-08002B2CF9AE}" pid="3" name="_dlc_DocIdItemGuid">
    <vt:lpwstr>7f5996f3-e195-4572-9a28-ab39e2c4bb8b</vt:lpwstr>
  </property>
  <property fmtid="{D5CDD505-2E9C-101B-9397-08002B2CF9AE}" pid="4" name="Order">
    <vt:r8>1200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TemplateUrl">
    <vt:lpwstr/>
  </property>
  <property fmtid="{D5CDD505-2E9C-101B-9397-08002B2CF9AE}" pid="11" name="transparenciaInfoGeneral">
    <vt:lpwstr>transInfoGen1</vt:lpwstr>
  </property>
</Properties>
</file>