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80" r:id="rId5"/>
    <p:sldId id="351" r:id="rId6"/>
    <p:sldId id="365" r:id="rId7"/>
    <p:sldId id="356" r:id="rId8"/>
    <p:sldId id="364" r:id="rId9"/>
    <p:sldId id="367" r:id="rId10"/>
    <p:sldId id="368" r:id="rId11"/>
  </p:sldIdLst>
  <p:sldSz cx="9144000" cy="6858000" type="screen4x3"/>
  <p:notesSz cx="6797675" cy="9926638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28" autoAdjust="0"/>
    <p:restoredTop sz="94608" autoAdjust="0"/>
  </p:normalViewPr>
  <p:slideViewPr>
    <p:cSldViewPr>
      <p:cViewPr varScale="1">
        <p:scale>
          <a:sx n="61" d="100"/>
          <a:sy n="61" d="100"/>
        </p:scale>
        <p:origin x="137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02"/>
    </p:cViewPr>
  </p:sorterViewPr>
  <p:notesViewPr>
    <p:cSldViewPr>
      <p:cViewPr varScale="1">
        <p:scale>
          <a:sx n="60" d="100"/>
          <a:sy n="60" d="100"/>
        </p:scale>
        <p:origin x="-1651" y="-8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7"/>
            <a:ext cx="2945862" cy="495793"/>
          </a:xfrm>
          <a:prstGeom prst="rect">
            <a:avLst/>
          </a:prstGeom>
        </p:spPr>
        <p:txBody>
          <a:bodyPr vert="horz" lIns="88146" tIns="44074" rIns="88146" bIns="4407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50300" y="7"/>
            <a:ext cx="2945862" cy="495793"/>
          </a:xfrm>
          <a:prstGeom prst="rect">
            <a:avLst/>
          </a:prstGeom>
        </p:spPr>
        <p:txBody>
          <a:bodyPr vert="horz" lIns="88146" tIns="44074" rIns="88146" bIns="44074" rtlCol="0"/>
          <a:lstStyle>
            <a:lvl1pPr algn="r">
              <a:defRPr sz="1200"/>
            </a:lvl1pPr>
          </a:lstStyle>
          <a:p>
            <a:fld id="{41745C32-8EFD-40CB-949C-D4B7FF8E1413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429312"/>
            <a:ext cx="2945862" cy="495793"/>
          </a:xfrm>
          <a:prstGeom prst="rect">
            <a:avLst/>
          </a:prstGeom>
        </p:spPr>
        <p:txBody>
          <a:bodyPr vert="horz" lIns="88146" tIns="44074" rIns="88146" bIns="4407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50300" y="9429312"/>
            <a:ext cx="2945862" cy="495793"/>
          </a:xfrm>
          <a:prstGeom prst="rect">
            <a:avLst/>
          </a:prstGeom>
        </p:spPr>
        <p:txBody>
          <a:bodyPr vert="horz" lIns="88146" tIns="44074" rIns="88146" bIns="44074" rtlCol="0" anchor="b"/>
          <a:lstStyle>
            <a:lvl1pPr algn="r">
              <a:defRPr sz="1200"/>
            </a:lvl1pPr>
          </a:lstStyle>
          <a:p>
            <a:fld id="{FFC53F24-2CC1-4592-8E40-0ABA7F78BB4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7287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8" y="3"/>
            <a:ext cx="2945659" cy="496331"/>
          </a:xfrm>
          <a:prstGeom prst="rect">
            <a:avLst/>
          </a:prstGeom>
        </p:spPr>
        <p:txBody>
          <a:bodyPr vert="horz" lIns="91345" tIns="45674" rIns="91345" bIns="45674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51" y="3"/>
            <a:ext cx="2945659" cy="496331"/>
          </a:xfrm>
          <a:prstGeom prst="rect">
            <a:avLst/>
          </a:prstGeom>
        </p:spPr>
        <p:txBody>
          <a:bodyPr vert="horz" lIns="91345" tIns="45674" rIns="91345" bIns="45674" rtlCol="0"/>
          <a:lstStyle>
            <a:lvl1pPr algn="r">
              <a:defRPr sz="1200"/>
            </a:lvl1pPr>
          </a:lstStyle>
          <a:p>
            <a:fld id="{19B4C809-9407-4E28-9480-604F7EDC15EB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45" tIns="45674" rIns="91345" bIns="45674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9" y="4715160"/>
            <a:ext cx="5438140" cy="4466987"/>
          </a:xfrm>
          <a:prstGeom prst="rect">
            <a:avLst/>
          </a:prstGeom>
        </p:spPr>
        <p:txBody>
          <a:bodyPr vert="horz" lIns="91345" tIns="45674" rIns="91345" bIns="4567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8" y="9428586"/>
            <a:ext cx="2945659" cy="496331"/>
          </a:xfrm>
          <a:prstGeom prst="rect">
            <a:avLst/>
          </a:prstGeom>
        </p:spPr>
        <p:txBody>
          <a:bodyPr vert="horz" lIns="91345" tIns="45674" rIns="91345" bIns="45674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51" y="9428586"/>
            <a:ext cx="2945659" cy="496331"/>
          </a:xfrm>
          <a:prstGeom prst="rect">
            <a:avLst/>
          </a:prstGeom>
        </p:spPr>
        <p:txBody>
          <a:bodyPr vert="horz" lIns="91345" tIns="45674" rIns="91345" bIns="45674" rtlCol="0" anchor="b"/>
          <a:lstStyle>
            <a:lvl1pPr algn="r">
              <a:defRPr sz="1200"/>
            </a:lvl1pPr>
          </a:lstStyle>
          <a:p>
            <a:fld id="{EC64021E-141A-4CEE-8855-C45637D4CCA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97185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9A702-5551-4BF3-9064-85BF271DD6EC}" type="datetimeFigureOut">
              <a:rPr lang="es-ES" smtClean="0"/>
              <a:pPr/>
              <a:t>13/04/2023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A52F6-9BCE-48FE-B78A-5A2E47D449C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/>
          <a:lstStyle/>
          <a:p>
            <a:pPr algn="ctr">
              <a:buNone/>
            </a:pPr>
            <a:endParaRPr lang="es-ES_tradnl" b="1" dirty="0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endParaRPr lang="es-ES_tradnl" b="1" dirty="0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r>
              <a:rPr lang="es-ES" dirty="0"/>
              <a:t>Punto 3.- Aprobación del Programa de Actuación, Inversiones y Financiación (P.A.I.F.) para el ejercicio 2022.</a:t>
            </a:r>
          </a:p>
          <a:p>
            <a:pPr algn="ctr">
              <a:buNone/>
            </a:pPr>
            <a:endParaRPr lang="es-ES_tradnl" b="1" dirty="0">
              <a:solidFill>
                <a:schemeClr val="tx2"/>
              </a:solidFill>
              <a:latin typeface="Frutiger LT 45 Light" pitchFamily="34" charset="0"/>
            </a:endParaRPr>
          </a:p>
          <a:p>
            <a:pPr algn="ctr">
              <a:buNone/>
            </a:pPr>
            <a:endParaRPr lang="es-ES" b="1" dirty="0">
              <a:solidFill>
                <a:schemeClr val="tx2"/>
              </a:solidFill>
              <a:latin typeface="Frutiger LT 45 Light" pitchFamily="34" charset="0"/>
            </a:endParaRPr>
          </a:p>
        </p:txBody>
      </p:sp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5A8A0EBA-EC26-4472-A1AE-7261B4DCFD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894103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49428E07-1EB8-4AAC-9CB7-9FA8F755898D}"/>
              </a:ext>
            </a:extLst>
          </p:cNvPr>
          <p:cNvGrpSpPr/>
          <p:nvPr/>
        </p:nvGrpSpPr>
        <p:grpSpPr>
          <a:xfrm>
            <a:off x="5600708" y="5743608"/>
            <a:ext cx="2707005" cy="643890"/>
            <a:chOff x="0" y="0"/>
            <a:chExt cx="2707005" cy="645795"/>
          </a:xfrm>
        </p:grpSpPr>
        <p:pic>
          <p:nvPicPr>
            <p:cNvPr id="6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1844411E-8AA3-48C2-A7C1-1650A863B49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D9524DD1-F128-4EC9-BE15-76C6BEC156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346834"/>
              </p:ext>
            </p:extLst>
          </p:nvPr>
        </p:nvGraphicFramePr>
        <p:xfrm>
          <a:off x="1322512" y="1268760"/>
          <a:ext cx="6633863" cy="4032444"/>
        </p:xfrm>
        <a:graphic>
          <a:graphicData uri="http://schemas.openxmlformats.org/drawingml/2006/table">
            <a:tbl>
              <a:tblPr/>
              <a:tblGrid>
                <a:gridCol w="335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25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40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711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83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74963">
                <a:tc gridSpan="7"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PRESUPUESTO GENERAL DEL CABILDO INSULAR DE TENERIFE</a:t>
                      </a:r>
                      <a:b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s-ES" sz="1200" b="1" i="0" u="none" strike="noStrike" dirty="0">
                          <a:effectLst/>
                          <a:latin typeface="Arial" panose="020B060402020202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8782">
                <a:tc gridSpan="8">
                  <a:txBody>
                    <a:bodyPr/>
                    <a:lstStyle/>
                    <a:p>
                      <a:pPr algn="l" fontAlgn="ctr"/>
                      <a:r>
                        <a:rPr lang="es-E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38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200" b="1" i="0" u="none" strike="noStrike">
                          <a:effectLst/>
                          <a:latin typeface="Arial" panose="020B0604020202020204" pitchFamily="34" charset="0"/>
                        </a:rPr>
                        <a:t>Órganos de Gobierno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91"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effectLst/>
                          <a:latin typeface="Arial" panose="020B0604020202020204" pitchFamily="34" charset="0"/>
                        </a:rPr>
                        <a:t>Número total de miembros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Miembros designados por el sector público.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a.-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Por la Entidad Local o sus Entes Dependientes.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b.-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Por otras Administraciones Públicas.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7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Miembros designados por el sector privado.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919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0D48936-3FE2-49A9-BE5C-883DDAD607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21288"/>
            <a:ext cx="1818005" cy="493395"/>
          </a:xfrm>
          <a:prstGeom prst="rect">
            <a:avLst/>
          </a:prstGeom>
        </p:spPr>
      </p:pic>
      <p:grpSp>
        <p:nvGrpSpPr>
          <p:cNvPr id="5" name="Grupo 4">
            <a:extLst>
              <a:ext uri="{FF2B5EF4-FFF2-40B4-BE49-F238E27FC236}">
                <a16:creationId xmlns:a16="http://schemas.microsoft.com/office/drawing/2014/main" id="{037EEFEB-3249-4C1C-B8F5-542B582ABF76}"/>
              </a:ext>
            </a:extLst>
          </p:cNvPr>
          <p:cNvGrpSpPr/>
          <p:nvPr/>
        </p:nvGrpSpPr>
        <p:grpSpPr>
          <a:xfrm>
            <a:off x="5600708" y="5870793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CD547917-1AD5-4AAD-908E-4A2B8CD97FE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9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687879DE-A4A3-4343-84E5-02DFFC502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66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D13516A4-EC72-46D3-91AA-BC29C0502D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5990613"/>
            <a:ext cx="1818005" cy="49339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B4F92557-637A-4086-BB3F-50A6E62BAAF9}"/>
              </a:ext>
            </a:extLst>
          </p:cNvPr>
          <p:cNvGrpSpPr/>
          <p:nvPr/>
        </p:nvGrpSpPr>
        <p:grpSpPr>
          <a:xfrm>
            <a:off x="5528700" y="5840118"/>
            <a:ext cx="2707005" cy="643890"/>
            <a:chOff x="0" y="0"/>
            <a:chExt cx="2707005" cy="645795"/>
          </a:xfrm>
        </p:grpSpPr>
        <p:pic>
          <p:nvPicPr>
            <p:cNvPr id="13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02C7942-9565-43E9-AADF-030A500D1E2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4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477CC596-8876-4EA2-80E9-B418D8E90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2FB7DE1-97B4-4E1A-9C1A-6B15E2AC2F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646389"/>
              </p:ext>
            </p:extLst>
          </p:nvPr>
        </p:nvGraphicFramePr>
        <p:xfrm>
          <a:off x="539552" y="188640"/>
          <a:ext cx="7848873" cy="5415823"/>
        </p:xfrm>
        <a:graphic>
          <a:graphicData uri="http://schemas.openxmlformats.org/drawingml/2006/table">
            <a:tbl>
              <a:tblPr/>
              <a:tblGrid>
                <a:gridCol w="2891342">
                  <a:extLst>
                    <a:ext uri="{9D8B030D-6E8A-4147-A177-3AD203B41FA5}">
                      <a16:colId xmlns:a16="http://schemas.microsoft.com/office/drawing/2014/main" val="3091602866"/>
                    </a:ext>
                  </a:extLst>
                </a:gridCol>
                <a:gridCol w="792149">
                  <a:extLst>
                    <a:ext uri="{9D8B030D-6E8A-4147-A177-3AD203B41FA5}">
                      <a16:colId xmlns:a16="http://schemas.microsoft.com/office/drawing/2014/main" val="3605391546"/>
                    </a:ext>
                  </a:extLst>
                </a:gridCol>
                <a:gridCol w="1967168">
                  <a:extLst>
                    <a:ext uri="{9D8B030D-6E8A-4147-A177-3AD203B41FA5}">
                      <a16:colId xmlns:a16="http://schemas.microsoft.com/office/drawing/2014/main" val="82482956"/>
                    </a:ext>
                  </a:extLst>
                </a:gridCol>
                <a:gridCol w="1099107">
                  <a:extLst>
                    <a:ext uri="{9D8B030D-6E8A-4147-A177-3AD203B41FA5}">
                      <a16:colId xmlns:a16="http://schemas.microsoft.com/office/drawing/2014/main" val="685207431"/>
                    </a:ext>
                  </a:extLst>
                </a:gridCol>
                <a:gridCol w="1099107">
                  <a:extLst>
                    <a:ext uri="{9D8B030D-6E8A-4147-A177-3AD203B41FA5}">
                      <a16:colId xmlns:a16="http://schemas.microsoft.com/office/drawing/2014/main" val="1456400526"/>
                    </a:ext>
                  </a:extLst>
                </a:gridCol>
              </a:tblGrid>
              <a:tr h="1394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I.2. SUBVENCIONES DE EXPLOTACIÓN.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075930"/>
                  </a:ext>
                </a:extLst>
              </a:tr>
              <a:tr h="2723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para financiar actividades específicas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994913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Promoción Económica (Why Tenerife)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553373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Acciones Promocionales y de Conectividad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5.696.501,78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7.830.518,97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801188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Promoción Equipos Deportivos Primer Nivel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3.515.000,00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5.850.000,00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638400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Plurianual Reactivación actividad económica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1.500.000,00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857840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Aportación Grandes Eventos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4378"/>
                  </a:ext>
                </a:extLst>
              </a:tr>
              <a:tr h="1441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CONCEDIDAS 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12.381.501,78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16.350.518,97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4002912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660900"/>
                  </a:ext>
                </a:extLst>
              </a:tr>
              <a:tr h="13944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aportaciones deL Cabildo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8952971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Aportación Gastos funcionamiento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Cabildo Insular de Tenerife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2.211.511,52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705436"/>
                  </a:ext>
                </a:extLst>
              </a:tr>
              <a:tr h="1441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2.211.511,52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3.077.494,33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227517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1773892"/>
                  </a:ext>
                </a:extLst>
              </a:tr>
              <a:tr h="144118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TOTAL CABILDO TFE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14.593.013,30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19.428.013,30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75926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8606956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738357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761" marR="6761" marT="676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257582"/>
                  </a:ext>
                </a:extLst>
              </a:tr>
              <a:tr h="272334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I.2. SUBVENCIONES DE EXPLOTACIÓN.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981091"/>
                  </a:ext>
                </a:extLst>
              </a:tr>
              <a:tr h="27233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para financiar actividades específicas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effectLst/>
                          <a:latin typeface="Arial" panose="020B0604020202020204" pitchFamily="34" charset="0"/>
                        </a:rPr>
                        <a:t>Ente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750525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Ayuntamientos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Ayuntamientos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078640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Proexca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Gobierno de Canarias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0405738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Gobierno de Canarias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Gobierno de Canarias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309.430,94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961600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Promotur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Gobierno de Canarias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150.000,00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16555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Proyecto Marcet II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Subv. Europeas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19.023,17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275200"/>
                  </a:ext>
                </a:extLst>
              </a:tr>
              <a:tr h="13944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Red CIDE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Subv. Europeas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39.672,89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432377"/>
                  </a:ext>
                </a:extLst>
              </a:tr>
              <a:tr h="144118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CONCEDIDAS 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749.103,83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58.696,06</a:t>
                      </a:r>
                    </a:p>
                  </a:txBody>
                  <a:tcPr marL="6761" marR="6761" marT="6761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22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320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095806"/>
              </p:ext>
            </p:extLst>
          </p:nvPr>
        </p:nvGraphicFramePr>
        <p:xfrm>
          <a:off x="3203848" y="19342768"/>
          <a:ext cx="8143184" cy="6120684"/>
        </p:xfrm>
        <a:graphic>
          <a:graphicData uri="http://schemas.openxmlformats.org/drawingml/2006/table">
            <a:tbl>
              <a:tblPr/>
              <a:tblGrid>
                <a:gridCol w="53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003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PRESUPUESTO GENERAL DEL CABILDO INSULAR DE TENERIFE</a:t>
                      </a:r>
                      <a:b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01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CPYG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1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ESTADO DE PREVISIÓN DE INGRESOS Y GASTOS - CUENTA DE PÉRDIDAS Y GANANCIAS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038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REAL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ESTIMACIÓN 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PREVISIÓN</a:t>
                      </a:r>
                      <a:b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A) OPERACIONES CONTINUADAS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  IMPORTE NETO DE LA CIFRA DE NEGOCIOS.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a) Ventas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b) Prestaciones de Servicios.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371.892,05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1.187.998,59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533.000,00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b.1.1.) A la Entidad Local o a sus unidades dependientes.(1)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301.892,05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326.525,70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115.000,00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b.1.2.) A otras Administraciones Públicas.(1)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b.1.3.) A empresas y Entes Públicos.(1)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70.000,00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843.472,89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b.2.) Al sector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881.884,96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891.398,71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995.419,30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 VARIACIÓN DE EXISTENCIAS DE PRODUCTOS TERMINADOS Y EN CURSO DE FABRICACIÓN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4. APROVISIONAMIENTOS.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b) Consumo de materias primas y otras materias consumibles.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 OTROS INGRESOS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b) Subvenciones de explotación incorporadas al resultado del ejercicio.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b.3. ) Corporaciones Locales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399.351,00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b.4. ) Cabildo Insular de Tenerife.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6.226.956,64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9.069.735,78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10.087.001,78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b.5. ) Otros Entes.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46.362,36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214.017,03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6. GASTOS DE PERSONAL.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-1.903.669,73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-1.929.313,09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-1.970.039,24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Sueldos, Salarios y Asimilados. (sin indem)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-1.475.676,77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-1.490.287,94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-1.510.569,56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Indemnizaciones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-1.662,25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Seguridad Social a cargo de la empresa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-426.330,71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-439.025,15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-459.469,68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7. OTROS GASTOS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-8.298.717,16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-11.638.661,74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-11.861.299,72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Servicios Exteriores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-8.205.757,94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-11.633.261,74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-11.855.299,72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Tributos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-12.714,49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-5.400,00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-6.000,00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Pérdidas, deterioro y variación de provisiones por operac. Comerciales.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-80.244,73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8. AMORTIZACIÓN DEL INMOVILIZADO.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-104.549,75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-106.186,93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-90.969,62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a) Amortización del inmovilizado intangible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-39.081,21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-39.721,02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-29.484,23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b) Amortización del inmovilizado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-65.468,54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-66.465,91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-61.485,39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70019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9. IMPUTACIÓN DE SUBVENCIONES DE INMOVILIZADO NO FINANCIERO Y OTRAS. (2)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5.840,49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pic>
        <p:nvPicPr>
          <p:cNvPr id="10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505B77F-F913-47A5-BAC1-A9989DD2C1C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6206638"/>
            <a:ext cx="1818005" cy="493395"/>
          </a:xfrm>
          <a:prstGeom prst="rect">
            <a:avLst/>
          </a:prstGeom>
        </p:spPr>
      </p:pic>
      <p:grpSp>
        <p:nvGrpSpPr>
          <p:cNvPr id="11" name="Grupo 10">
            <a:extLst>
              <a:ext uri="{FF2B5EF4-FFF2-40B4-BE49-F238E27FC236}">
                <a16:creationId xmlns:a16="http://schemas.microsoft.com/office/drawing/2014/main" id="{B48F2925-8D26-4792-99F0-C58A0033BD39}"/>
              </a:ext>
            </a:extLst>
          </p:cNvPr>
          <p:cNvGrpSpPr/>
          <p:nvPr/>
        </p:nvGrpSpPr>
        <p:grpSpPr>
          <a:xfrm>
            <a:off x="5528700" y="6056143"/>
            <a:ext cx="2707005" cy="643890"/>
            <a:chOff x="0" y="0"/>
            <a:chExt cx="2707005" cy="645795"/>
          </a:xfrm>
        </p:grpSpPr>
        <p:pic>
          <p:nvPicPr>
            <p:cNvPr id="12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482BB926-DEF7-4C16-877F-CFF8D56C8FB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3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FA56EFCB-9481-4603-9AFB-8FB87AB414C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1013590-12C2-4051-9FFB-C3B0B4D1D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3905053"/>
              </p:ext>
            </p:extLst>
          </p:nvPr>
        </p:nvGraphicFramePr>
        <p:xfrm>
          <a:off x="323528" y="268130"/>
          <a:ext cx="8280920" cy="5742702"/>
        </p:xfrm>
        <a:graphic>
          <a:graphicData uri="http://schemas.openxmlformats.org/drawingml/2006/table">
            <a:tbl>
              <a:tblPr/>
              <a:tblGrid>
                <a:gridCol w="1071844">
                  <a:extLst>
                    <a:ext uri="{9D8B030D-6E8A-4147-A177-3AD203B41FA5}">
                      <a16:colId xmlns:a16="http://schemas.microsoft.com/office/drawing/2014/main" val="3887449924"/>
                    </a:ext>
                  </a:extLst>
                </a:gridCol>
                <a:gridCol w="4097053">
                  <a:extLst>
                    <a:ext uri="{9D8B030D-6E8A-4147-A177-3AD203B41FA5}">
                      <a16:colId xmlns:a16="http://schemas.microsoft.com/office/drawing/2014/main" val="1244039530"/>
                    </a:ext>
                  </a:extLst>
                </a:gridCol>
                <a:gridCol w="934943">
                  <a:extLst>
                    <a:ext uri="{9D8B030D-6E8A-4147-A177-3AD203B41FA5}">
                      <a16:colId xmlns:a16="http://schemas.microsoft.com/office/drawing/2014/main" val="1603910797"/>
                    </a:ext>
                  </a:extLst>
                </a:gridCol>
                <a:gridCol w="1175356">
                  <a:extLst>
                    <a:ext uri="{9D8B030D-6E8A-4147-A177-3AD203B41FA5}">
                      <a16:colId xmlns:a16="http://schemas.microsoft.com/office/drawing/2014/main" val="1475440175"/>
                    </a:ext>
                  </a:extLst>
                </a:gridCol>
                <a:gridCol w="1001724">
                  <a:extLst>
                    <a:ext uri="{9D8B030D-6E8A-4147-A177-3AD203B41FA5}">
                      <a16:colId xmlns:a16="http://schemas.microsoft.com/office/drawing/2014/main" val="1833011164"/>
                    </a:ext>
                  </a:extLst>
                </a:gridCol>
              </a:tblGrid>
              <a:tr h="18412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DE PÉRDIDAS Y GANANCIAS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388122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45226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977449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193344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OPERACIONES CONTINUADAS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973323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Importe neto de la cifra de negocios (Detalle en FC-3.1)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272.895,15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450.000,00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068814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Prestaciones de servicios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272.895,15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450.000,00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8493260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Aprovisionamientos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-1.686,08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72031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Consumo de materias primas y otros materiales consumibles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-1.686,08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9387303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 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ingresos de explotación (Detalle en FC-3.1)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11.267.770,15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12.979.735,38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16.676.957,03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3181144"/>
                  </a:ext>
                </a:extLst>
              </a:tr>
              <a:tr h="3211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 de explotación incorporadas al resultado del ejercicio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11.267.770,15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12.979.735,38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16.676.957,03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932736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de personal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-2.277.877,59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-2.390.470,23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-2.469.601,47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9725632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Sueldos, salarios y asimilados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-1.791.543,56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-1.847.526,22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-1.905.171,58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335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Cargas sociales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-486.334,03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-542.944,01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-564.429,89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2531142"/>
                  </a:ext>
                </a:extLst>
              </a:tr>
              <a:tr h="3211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gastos de explotación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-11.384.648,16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-13.252.629,66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-17.389.531,56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4838848"/>
                  </a:ext>
                </a:extLst>
              </a:tr>
              <a:tr h="3211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Servicios exteriores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-11.466.248,34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-13.249.629,66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-17.386.531,56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679800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Tributos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-399,82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00340"/>
                  </a:ext>
                </a:extLst>
              </a:tr>
              <a:tr h="3211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Pérdidas, deterioro y variación de provisiones por operaciones comerciales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82.000,00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974798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-55.184,94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-53.489,33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-81.400,86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828601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 intangible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-14.071,58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-12.596,33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-35.883,15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985209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Amortización del inmovilizado material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-41.113,36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-40.893,00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-45.517,71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864692"/>
                  </a:ext>
                </a:extLst>
              </a:tr>
              <a:tr h="321118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Imputación de subvenciones de inmovilizado no financiero y otras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5.840,49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5.824,53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6948378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resultados (Detalle en FC-3.1)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154.203,70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-1.494,17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29478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excepcionales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-5.687,36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-1.598,95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8359734"/>
                  </a:ext>
                </a:extLst>
              </a:tr>
              <a:tr h="184122">
                <a:tc>
                  <a:txBody>
                    <a:bodyPr/>
                    <a:lstStyle/>
                    <a:p>
                      <a:pPr algn="ctr" fontAlgn="b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Ingresos excepcionales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159.891,06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104,78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620557"/>
                  </a:ext>
                </a:extLst>
              </a:tr>
              <a:tr h="321118">
                <a:tc>
                  <a:txBody>
                    <a:bodyPr/>
                    <a:lstStyle/>
                    <a:p>
                      <a:pPr algn="l" fontAlgn="b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 EXPLOTACIÓN (1+2+3+4+5+6+7+8+9+10+11+12+13)</a:t>
                      </a:r>
                    </a:p>
                  </a:txBody>
                  <a:tcPr marL="8097" marR="8097" marT="8097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-2.018.687,28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-2.712.523,48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-2.807.752,33</a:t>
                      </a:r>
                    </a:p>
                  </a:txBody>
                  <a:tcPr marL="8097" marR="8097" marT="8097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2090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046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" name="Text Box 1"/>
          <p:cNvSpPr txBox="1">
            <a:spLocks noChangeArrowheads="1"/>
          </p:cNvSpPr>
          <p:nvPr/>
        </p:nvSpPr>
        <p:spPr bwMode="auto">
          <a:xfrm>
            <a:off x="12728575" y="2928937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20780"/>
              </p:ext>
            </p:extLst>
          </p:nvPr>
        </p:nvGraphicFramePr>
        <p:xfrm>
          <a:off x="3203848" y="19342768"/>
          <a:ext cx="8143184" cy="5534892"/>
        </p:xfrm>
        <a:graphic>
          <a:graphicData uri="http://schemas.openxmlformats.org/drawingml/2006/table">
            <a:tbl>
              <a:tblPr/>
              <a:tblGrid>
                <a:gridCol w="53956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0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7494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PRESUPUESTO GENERAL DEL CABILDO INSULAR DE TENERIFE</a:t>
                      </a:r>
                      <a:b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PROGRAMA DE ACTUACIÓN, INVERSIONES Y FINANCIACIÓN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747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SPET, TURISMO DE TENERIFE, S.A.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CPYG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3747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</a:rPr>
                        <a:t>ESTADO DE PREVISIÓN DE INGRESOS Y GASTOS - CUENTA DE PÉRDIDAS Y GANANCIAS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494"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 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REAL 2014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ESTIMACIÓN 2015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PREVISIÓN</a:t>
                      </a:r>
                      <a:b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</a:br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2016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A) OPERACIONES CONTINUADAS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  IMPORTE NETO DE LA CIFRA DE NEGOCIOS.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a) Ventas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a.1)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b) Prestaciones de Servicios.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1.253.777,01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2.079.397,30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1.528.419,30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b.1) Al sector público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371.892,05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1.187.998,59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533.000,00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b.1.1.) A la Entidad Local o a sus unidades dependientes.(1)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301.892,05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326.525,70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115.000,00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b.1.2.) A otras Administraciones Públicas.(1)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18.000,00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b.1.3.) A empresas y Entes Públicos.(1)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70.000,00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843.472,89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400.000,00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b.2.) Al sector privado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881.884,96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891.398,71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995.419,30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2. VARIACIÓN DE EXISTENCIAS DE PRODUCTOS TERMINADOS Y EN CURSO DE FABRICACIÓN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4. APROVISIONAMIENTOS.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b) Consumo de materias primas y otras materias consumibles.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-35.147,78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 OTROS INGRESOS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b) Subvenciones de explotación incorporadas al resultado del ejercicio.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6.672.670,00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9.681.603,81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10.484.852,78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 dirty="0">
                          <a:effectLst/>
                          <a:latin typeface="Tahoma" panose="020B0604030504040204" pitchFamily="34" charset="0"/>
                        </a:rPr>
                        <a:t>          b.3. ) Corporaciones Locales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399.351,00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397.851,00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pt-BR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b.4. ) Cabildo Insular de Tenerife.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6.226.956,64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9.069.735,78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10.087.001,78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    b.5. ) Otros Entes.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46.362,36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214.017,03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6. GASTOS DE PERSONAL.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-1.903.669,73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-1.929.313,09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-1.970.039,24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Sueldos, Salarios y Asimilados. (sin indem)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-1.475.676,77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-1.490.287,94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-1.510.569,56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Indemnizaciones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-1.662,25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Seguridad Social a cargo de la empresa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-426.330,71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-439.025,15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-459.469,68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7. OTROS GASTOS DE EXPLOTACIÓN.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-8.298.717,16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-11.638.661,74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-11.861.299,72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a) Servicios Exteriores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-8.205.757,94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-11.633.261,74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-11.855.299,72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b) Tributos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-12.714,49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-5.400,00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-6.000,00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      c) Pérdidas, deterioro y variación de provisiones por operac. Comerciales.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-80.244,73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8. AMORTIZACIÓN DEL INMOVILIZADO.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-104.549,75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-106.186,93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-90.969,62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a) Amortización del inmovilizado intangible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-39.081,21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-39.721,02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-29.484,23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1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effectLst/>
                          <a:latin typeface="Tahoma" panose="020B0604030504040204" pitchFamily="34" charset="0"/>
                        </a:rPr>
                        <a:t>b) Amortización del inmovilizado material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-65.468,54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-66.465,91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>
                          <a:effectLst/>
                          <a:latin typeface="Tahoma" panose="020B0604030504040204" pitchFamily="34" charset="0"/>
                        </a:rPr>
                        <a:t>-61.485,39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2"/>
                  </a:ext>
                </a:extLst>
              </a:tr>
              <a:tr h="153747"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9. IMPUTACIÓN DE SUBVENCIONES DE INMOVILIZADO NO FINANCIERO Y OTRAS. (2)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5.826,05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800" b="1" i="0" u="none" strike="noStrike" dirty="0">
                          <a:effectLst/>
                          <a:latin typeface="Tahoma" panose="020B0604030504040204" pitchFamily="34" charset="0"/>
                        </a:rPr>
                        <a:t>5.840,49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33"/>
                  </a:ext>
                </a:extLst>
              </a:tr>
            </a:tbl>
          </a:graphicData>
        </a:graphic>
      </p:graphicFrame>
      <p:sp>
        <p:nvSpPr>
          <p:cNvPr id="10" name="Text Box 1"/>
          <p:cNvSpPr txBox="1">
            <a:spLocks noChangeArrowheads="1"/>
          </p:cNvSpPr>
          <p:nvPr/>
        </p:nvSpPr>
        <p:spPr bwMode="auto">
          <a:xfrm>
            <a:off x="12277725" y="25549225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1" name="Text Box 1"/>
          <p:cNvSpPr txBox="1">
            <a:spLocks noChangeArrowheads="1"/>
          </p:cNvSpPr>
          <p:nvPr/>
        </p:nvSpPr>
        <p:spPr bwMode="auto">
          <a:xfrm>
            <a:off x="12312650" y="25869900"/>
            <a:ext cx="7938" cy="19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/>
          </a:p>
        </p:txBody>
      </p:sp>
      <p:pic>
        <p:nvPicPr>
          <p:cNvPr id="9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A148B289-7D6F-4588-84CD-2DFB23250D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093296"/>
            <a:ext cx="1818005" cy="493395"/>
          </a:xfrm>
          <a:prstGeom prst="rect">
            <a:avLst/>
          </a:prstGeom>
        </p:spPr>
      </p:pic>
      <p:grpSp>
        <p:nvGrpSpPr>
          <p:cNvPr id="12" name="Grupo 11">
            <a:extLst>
              <a:ext uri="{FF2B5EF4-FFF2-40B4-BE49-F238E27FC236}">
                <a16:creationId xmlns:a16="http://schemas.microsoft.com/office/drawing/2014/main" id="{747B947D-68FD-4E20-8371-B976567A498C}"/>
              </a:ext>
            </a:extLst>
          </p:cNvPr>
          <p:cNvGrpSpPr/>
          <p:nvPr/>
        </p:nvGrpSpPr>
        <p:grpSpPr>
          <a:xfrm>
            <a:off x="5600708" y="5942801"/>
            <a:ext cx="2707005" cy="643890"/>
            <a:chOff x="0" y="0"/>
            <a:chExt cx="2707005" cy="645795"/>
          </a:xfrm>
        </p:grpSpPr>
        <p:pic>
          <p:nvPicPr>
            <p:cNvPr id="14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54A1C678-CA54-4BC5-9D43-5EF52B72AEE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5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AB079F75-3104-4E05-B8C5-7F1E4FCCA59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CEAF5D8-F615-4DF8-8833-58B37B2880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090330"/>
              </p:ext>
            </p:extLst>
          </p:nvPr>
        </p:nvGraphicFramePr>
        <p:xfrm>
          <a:off x="179512" y="271308"/>
          <a:ext cx="8329487" cy="5173918"/>
        </p:xfrm>
        <a:graphic>
          <a:graphicData uri="http://schemas.openxmlformats.org/drawingml/2006/table">
            <a:tbl>
              <a:tblPr/>
              <a:tblGrid>
                <a:gridCol w="1078131">
                  <a:extLst>
                    <a:ext uri="{9D8B030D-6E8A-4147-A177-3AD203B41FA5}">
                      <a16:colId xmlns:a16="http://schemas.microsoft.com/office/drawing/2014/main" val="1322627074"/>
                    </a:ext>
                  </a:extLst>
                </a:gridCol>
                <a:gridCol w="4121081">
                  <a:extLst>
                    <a:ext uri="{9D8B030D-6E8A-4147-A177-3AD203B41FA5}">
                      <a16:colId xmlns:a16="http://schemas.microsoft.com/office/drawing/2014/main" val="3448309453"/>
                    </a:ext>
                  </a:extLst>
                </a:gridCol>
                <a:gridCol w="940426">
                  <a:extLst>
                    <a:ext uri="{9D8B030D-6E8A-4147-A177-3AD203B41FA5}">
                      <a16:colId xmlns:a16="http://schemas.microsoft.com/office/drawing/2014/main" val="492891304"/>
                    </a:ext>
                  </a:extLst>
                </a:gridCol>
                <a:gridCol w="1182250">
                  <a:extLst>
                    <a:ext uri="{9D8B030D-6E8A-4147-A177-3AD203B41FA5}">
                      <a16:colId xmlns:a16="http://schemas.microsoft.com/office/drawing/2014/main" val="1840870438"/>
                    </a:ext>
                  </a:extLst>
                </a:gridCol>
                <a:gridCol w="1007599">
                  <a:extLst>
                    <a:ext uri="{9D8B030D-6E8A-4147-A177-3AD203B41FA5}">
                      <a16:colId xmlns:a16="http://schemas.microsoft.com/office/drawing/2014/main" val="2422521784"/>
                    </a:ext>
                  </a:extLst>
                </a:gridCol>
              </a:tblGrid>
              <a:tr h="23046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CUENTA DE PÉRDIDAS Y GANANCIAS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81645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7995315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0052407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Ingresos financieros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6470182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empresas del grupo y asociadas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57595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En terceros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659592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valores negociables y otros instrumentos financieros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1553864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b1)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empresas del grupo y asociadas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99440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 terceros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76982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Imputación de subvenciones, donaciones y legados de carácter financiero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065304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Gastos financieros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4411538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Por deudas con terceros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8769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ingresos y gastos de carácter financiero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-878,02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797965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Resto de ingresos y gastos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249,45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-878,02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8225401"/>
                  </a:ext>
                </a:extLst>
              </a:tr>
              <a:tr h="2419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FINANCIERO (14+15+16+17+18+19)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275,98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-878,02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-2.000,00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336780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978370"/>
                  </a:ext>
                </a:extLst>
              </a:tr>
              <a:tr h="2419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A3)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ANTES DE IMPUESTOS (A1+A2)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-2.018.411,30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-2.713.401,50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0624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835553"/>
                  </a:ext>
                </a:extLst>
              </a:tr>
              <a:tr h="38026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A4)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RESULTADOS EJERC. PROCEDENTES ACTIVIDADES CONTINUADAS (A3+20)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-2.018.411,30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-2.713.401,50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1357530"/>
                  </a:ext>
                </a:extLst>
              </a:tr>
              <a:tr h="23046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034013"/>
                  </a:ext>
                </a:extLst>
              </a:tr>
              <a:tr h="241988"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A5)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DEL EJERCICIO (A4+21)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-2.018.411,30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-2.713.401,50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0362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8939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95B622C-7B19-4763-BFC2-4D9B9CBC53B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6103956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535DF084-B71D-441D-BEDA-1A0FB202AFD3}"/>
              </a:ext>
            </a:extLst>
          </p:cNvPr>
          <p:cNvGrpSpPr/>
          <p:nvPr/>
        </p:nvGrpSpPr>
        <p:grpSpPr>
          <a:xfrm>
            <a:off x="5600708" y="5953461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302A5DA2-F75A-4865-9211-49007DDB5A9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A950BF7C-9E09-42C8-A1B6-324A4E31A2A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912D5D7-3CA3-4A5A-BF6C-60742E60D4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140634"/>
              </p:ext>
            </p:extLst>
          </p:nvPr>
        </p:nvGraphicFramePr>
        <p:xfrm>
          <a:off x="539551" y="116633"/>
          <a:ext cx="7768161" cy="5782562"/>
        </p:xfrm>
        <a:graphic>
          <a:graphicData uri="http://schemas.openxmlformats.org/drawingml/2006/table">
            <a:tbl>
              <a:tblPr/>
              <a:tblGrid>
                <a:gridCol w="732950">
                  <a:extLst>
                    <a:ext uri="{9D8B030D-6E8A-4147-A177-3AD203B41FA5}">
                      <a16:colId xmlns:a16="http://schemas.microsoft.com/office/drawing/2014/main" val="2811002448"/>
                    </a:ext>
                  </a:extLst>
                </a:gridCol>
                <a:gridCol w="4164489">
                  <a:extLst>
                    <a:ext uri="{9D8B030D-6E8A-4147-A177-3AD203B41FA5}">
                      <a16:colId xmlns:a16="http://schemas.microsoft.com/office/drawing/2014/main" val="2794964850"/>
                    </a:ext>
                  </a:extLst>
                </a:gridCol>
                <a:gridCol w="857886">
                  <a:extLst>
                    <a:ext uri="{9D8B030D-6E8A-4147-A177-3AD203B41FA5}">
                      <a16:colId xmlns:a16="http://schemas.microsoft.com/office/drawing/2014/main" val="735409238"/>
                    </a:ext>
                  </a:extLst>
                </a:gridCol>
                <a:gridCol w="1088319">
                  <a:extLst>
                    <a:ext uri="{9D8B030D-6E8A-4147-A177-3AD203B41FA5}">
                      <a16:colId xmlns:a16="http://schemas.microsoft.com/office/drawing/2014/main" val="2490948113"/>
                    </a:ext>
                  </a:extLst>
                </a:gridCol>
                <a:gridCol w="924517">
                  <a:extLst>
                    <a:ext uri="{9D8B030D-6E8A-4147-A177-3AD203B41FA5}">
                      <a16:colId xmlns:a16="http://schemas.microsoft.com/office/drawing/2014/main" val="1201494022"/>
                    </a:ext>
                  </a:extLst>
                </a:gridCol>
              </a:tblGrid>
              <a:tr h="15318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DE SITUACIÓN - ACTIVO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30834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4822631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 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 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734544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625152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9920248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 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 NO CORRIENTE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2.361.342,11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13.528.838,32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6.338.741,40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545461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Inmovilizado intangible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44.660,84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129.105,30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93.222,15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087609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Aplicaciones informáticas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12.012,40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13.598,16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8.106,24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410686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inmovilizado intangible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32.648,44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115.507,14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85.115,91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348221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Inmovilizado material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755.303,15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738.354,90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692.837,19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078644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Instalaciones técnicas y otro inmovilizado material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755.303,15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738.354,90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692.837,19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68955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Inversiones financieras a largo plazo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11.102.682,06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5.552.682,06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595508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activos financieros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887851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inversiones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2.682,06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47814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comerciales no corrientes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1.558.696,06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1.558.696,06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22185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357061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 CORRIENTE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13.301.544,98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9.226.812,05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9.162.944,92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12677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Activos no corrientes mantenidos para la venta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804893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Existencias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44.643,76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9459231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44.643,76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2575725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Materias primas y otros aprovisionamientos a corto plazo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44.643,76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49.969,85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954205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Deudores comerciales y otras cuentas a cobrar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11.548.102,23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5.884.249,51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5.581.582,05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7156279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45.725,35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32.667,46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9148469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 a largo plazo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32551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Clientes por ventas y prestaciones de servicios a corto plazo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45.725,35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32.667,46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698558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créditos con las administraciones públicas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11.502.376,88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5.851.582,05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5.551.582,05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43592"/>
                  </a:ext>
                </a:extLst>
              </a:tr>
              <a:tr h="234875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Excmo. Cabildo Insular de Tenerife, deudor por subvenciones concedidas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10.964.777,78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5.850.000,00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66172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Resto de otros créditos con las administraciones públicas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537.599,10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1.582,05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1.582,05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078207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Periodificaciones a corto plazo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10.559,60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45.000,00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1113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Efectivo y otros activos líquidos equivalentes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1.698.239,39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3.247.592,69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3.486.393,02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9546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Tesorería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1.698.239,39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3.247.592,69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3.486.393,02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74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activos líquidos equivalentes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407020"/>
                  </a:ext>
                </a:extLst>
              </a:tr>
              <a:tr h="153181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215926"/>
                  </a:ext>
                </a:extLst>
              </a:tr>
              <a:tr h="234875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  TOTAL ACTIVO (A+B)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15.662.887,09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22.755.650,37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15.501.686,32</a:t>
                      </a:r>
                    </a:p>
                  </a:txBody>
                  <a:tcPr marL="6503" marR="6503" marT="6503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138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71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E5154984-AC5D-44AA-A795-3637E00CF8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6165304"/>
            <a:ext cx="1818005" cy="493395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46DAB641-F9D0-407A-AA30-87D7195480BE}"/>
              </a:ext>
            </a:extLst>
          </p:cNvPr>
          <p:cNvGrpSpPr/>
          <p:nvPr/>
        </p:nvGrpSpPr>
        <p:grpSpPr>
          <a:xfrm>
            <a:off x="5456692" y="6014809"/>
            <a:ext cx="2707005" cy="643890"/>
            <a:chOff x="0" y="0"/>
            <a:chExt cx="2707005" cy="645795"/>
          </a:xfrm>
        </p:grpSpPr>
        <p:pic>
          <p:nvPicPr>
            <p:cNvPr id="7" name="Picture 10" descr="Logotipo&#10;&#10;Descripción generada automáticamente">
              <a:extLst>
                <a:ext uri="{FF2B5EF4-FFF2-40B4-BE49-F238E27FC236}">
                  <a16:creationId xmlns:a16="http://schemas.microsoft.com/office/drawing/2014/main" id="{879D62AE-4729-4999-8302-008745926A4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02" b="7356"/>
            <a:stretch/>
          </p:blipFill>
          <p:spPr bwMode="auto">
            <a:xfrm>
              <a:off x="0" y="0"/>
              <a:ext cx="770255" cy="6457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8" name="Picture 11" descr="Forma&#10;&#10;Descripción generada automáticamente con confianza media">
              <a:extLst>
                <a:ext uri="{FF2B5EF4-FFF2-40B4-BE49-F238E27FC236}">
                  <a16:creationId xmlns:a16="http://schemas.microsoft.com/office/drawing/2014/main" id="{4DB43D25-A655-48B3-A3C8-FF754762E30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2500" y="114300"/>
              <a:ext cx="1754505" cy="421005"/>
            </a:xfrm>
            <a:prstGeom prst="rect">
              <a:avLst/>
            </a:prstGeom>
          </p:spPr>
        </p:pic>
      </p:grp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B0C1CF4-B989-4D13-BE17-4512191ADB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586880"/>
              </p:ext>
            </p:extLst>
          </p:nvPr>
        </p:nvGraphicFramePr>
        <p:xfrm>
          <a:off x="251520" y="309465"/>
          <a:ext cx="8424937" cy="5711051"/>
        </p:xfrm>
        <a:graphic>
          <a:graphicData uri="http://schemas.openxmlformats.org/drawingml/2006/table">
            <a:tbl>
              <a:tblPr/>
              <a:tblGrid>
                <a:gridCol w="717017">
                  <a:extLst>
                    <a:ext uri="{9D8B030D-6E8A-4147-A177-3AD203B41FA5}">
                      <a16:colId xmlns:a16="http://schemas.microsoft.com/office/drawing/2014/main" val="4282921104"/>
                    </a:ext>
                  </a:extLst>
                </a:gridCol>
                <a:gridCol w="5182070">
                  <a:extLst>
                    <a:ext uri="{9D8B030D-6E8A-4147-A177-3AD203B41FA5}">
                      <a16:colId xmlns:a16="http://schemas.microsoft.com/office/drawing/2014/main" val="379886718"/>
                    </a:ext>
                  </a:extLst>
                </a:gridCol>
                <a:gridCol w="839234">
                  <a:extLst>
                    <a:ext uri="{9D8B030D-6E8A-4147-A177-3AD203B41FA5}">
                      <a16:colId xmlns:a16="http://schemas.microsoft.com/office/drawing/2014/main" val="3734021722"/>
                    </a:ext>
                  </a:extLst>
                </a:gridCol>
                <a:gridCol w="839234">
                  <a:extLst>
                    <a:ext uri="{9D8B030D-6E8A-4147-A177-3AD203B41FA5}">
                      <a16:colId xmlns:a16="http://schemas.microsoft.com/office/drawing/2014/main" val="18845340"/>
                    </a:ext>
                  </a:extLst>
                </a:gridCol>
                <a:gridCol w="847382">
                  <a:extLst>
                    <a:ext uri="{9D8B030D-6E8A-4147-A177-3AD203B41FA5}">
                      <a16:colId xmlns:a16="http://schemas.microsoft.com/office/drawing/2014/main" val="1063662340"/>
                    </a:ext>
                  </a:extLst>
                </a:gridCol>
              </a:tblGrid>
              <a:tr h="14879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BALANCE DE SITUACIÓN - PATRIMONIO NETO Y PASIVO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BE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6639979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5157565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Real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Estimación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Previsión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7000581"/>
                  </a:ext>
                </a:extLst>
              </a:tr>
              <a:tr h="15623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   PATRIMONIO NETO Y PASIVO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2021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1739139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46251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PATRIMONIO NETO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1.039.355,47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1.034.987,07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1.030.618,67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1968158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A1)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Fondos propios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916.615,89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916.615,89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916.615,89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22612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305706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Capital escriturado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691.163,80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628950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Reservas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224.753,37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225.452,09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225.452,09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0882068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Legal y estatutarias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61.201,17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589722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reservas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163.552,20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164.250,92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164.250,92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8933429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Otras aportaciones de socios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2.019.110,02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2.713.401,50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2.809.752,33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301707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VII.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Resultado del ejercicio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-2.018.411,30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-2.713.401,50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-2.809.752,33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803693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A3)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Subvenciones, donaciones y legados recibidos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122.739,58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118.371,18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114.002,78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3358872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0024889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 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NO CORRIENTE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1.617.574,34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11.157.422,15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5.605.966,02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553243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a largo plazo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1.558.696,06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7285571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1.558.696,06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4600931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por deudas transformables en subvenciones a largo plazo (cta. 172)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11.100.000,00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966810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a largo plazo (resto)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1.558.696,06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512764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IV.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Pasivos por impuesto diferido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58.878,28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57.422,15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55.966,02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7461993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por impuesto diferido por el efecto impositivo de las subvenciones de capital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58.878,28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57.422,15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55.966,02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520283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68150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PASIVO CORRIENTE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13.005.957,28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10.563.241,15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8.865.101,63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387856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III.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a corto plazo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9.574.907,70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7.408.696,06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81998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Deudas con entidades de crédito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974,61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3334202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9.573.933,09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7.408.696,06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994410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por deudas transformables en subvenciones a corto plazo (cta. 522)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9.472.816,35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7.408.696,06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5.550.000,00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825503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Otros pasivos financieros a corto plazo (resto)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101.116,74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1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0,00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1733948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Acreedores comerciales y otras cuentas a pagar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3.431.049,58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3.154.545,09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3.315.101,63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74528"/>
                  </a:ext>
                </a:extLst>
              </a:tr>
              <a:tr h="14879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Acreedores varios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3.431.049,58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3.154.545,09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3.315.101,63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127658"/>
                  </a:ext>
                </a:extLst>
              </a:tr>
              <a:tr h="156233">
                <a:tc>
                  <a:txBody>
                    <a:bodyPr/>
                    <a:lstStyle/>
                    <a:p>
                      <a:pPr algn="ct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>
                      <a:noFill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A6A6A6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5334104"/>
                  </a:ext>
                </a:extLst>
              </a:tr>
              <a:tr h="1636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PATRIMONIO NETO Y PASIVO (A+B+C)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15.662.887,09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22.755.650,37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15.501.686,32</a:t>
                      </a:r>
                    </a:p>
                  </a:txBody>
                  <a:tcPr marL="6466" marR="6466" marT="6466" marB="0" anchor="b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617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185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3671DA0BFC7C648ABECC1FF189449F0" ma:contentTypeVersion="16" ma:contentTypeDescription="Crear nuevo documento." ma:contentTypeScope="" ma:versionID="c4415e14b115b1dacc0e1986a77261db">
  <xsd:schema xmlns:xsd="http://www.w3.org/2001/XMLSchema" xmlns:xs="http://www.w3.org/2001/XMLSchema" xmlns:p="http://schemas.microsoft.com/office/2006/metadata/properties" xmlns:ns2="cb4efc23-cbea-429c-95ad-f66483036327" xmlns:ns3="d0d1bc6d-f048-4684-a59c-1a2d756c80be" targetNamespace="http://schemas.microsoft.com/office/2006/metadata/properties" ma:root="true" ma:fieldsID="43b477f97c5332fc48ddb40ecab3f353" ns2:_="" ns3:_="">
    <xsd:import namespace="cb4efc23-cbea-429c-95ad-f66483036327"/>
    <xsd:import namespace="d0d1bc6d-f048-4684-a59c-1a2d756c8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4efc23-cbea-429c-95ad-f664830363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f3325280-2aef-4f39-8940-b77a215173c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d1bc6d-f048-4684-a59c-1a2d756c8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86355db5-dc56-4116-9f07-999c893e2cf8}" ma:internalName="TaxCatchAll" ma:showField="CatchAllData" ma:web="d0d1bc6d-f048-4684-a59c-1a2d756c8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d1bc6d-f048-4684-a59c-1a2d756c80be" xsi:nil="true"/>
    <lcf76f155ced4ddcb4097134ff3c332f xmlns="cb4efc23-cbea-429c-95ad-f664830363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9AB5E01-6FDD-4D0A-983B-8DA32FA8EC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4efc23-cbea-429c-95ad-f66483036327"/>
    <ds:schemaRef ds:uri="d0d1bc6d-f048-4684-a59c-1a2d756c80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C4AC8D6-C892-44EC-8491-6269352CBC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DCA78E-D4EF-46D0-9BE2-FC365E7A13E9}">
  <ds:schemaRefs>
    <ds:schemaRef ds:uri="http://schemas.microsoft.com/office/2006/documentManagement/types"/>
    <ds:schemaRef ds:uri="http://purl.org/dc/elements/1.1/"/>
    <ds:schemaRef ds:uri="http://www.w3.org/XML/1998/namespace"/>
    <ds:schemaRef ds:uri="e0515e28-181c-46ff-9191-47e0049ac0cd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schemas.microsoft.com/office/infopath/2007/PartnerControls"/>
    <ds:schemaRef ds:uri="9c59f122-ab66-42f1-8bb5-a3979aa14479"/>
    <ds:schemaRef ds:uri="d0d1bc6d-f048-4684-a59c-1a2d756c80be"/>
    <ds:schemaRef ds:uri="cb4efc23-cbea-429c-95ad-f6648303632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7213</TotalTime>
  <Words>2272</Words>
  <Application>Microsoft Office PowerPoint</Application>
  <PresentationFormat>Presentación en pantalla (4:3)</PresentationFormat>
  <Paragraphs>964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Frutiger LT 45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Carmelo S. Ortiz García</dc:creator>
  <cp:lastModifiedBy>Manuela Rabaneda Cárdenas</cp:lastModifiedBy>
  <cp:revision>685</cp:revision>
  <cp:lastPrinted>2021-11-10T10:10:27Z</cp:lastPrinted>
  <dcterms:created xsi:type="dcterms:W3CDTF">2009-04-01T10:48:59Z</dcterms:created>
  <dcterms:modified xsi:type="dcterms:W3CDTF">2023-04-13T14:53:05Z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0x010100B78C4C667D80F14B8B425488C0119DEC</vt:lpwstr>
  </property>
  <property fmtid="{D5CDD505-2E9C-101B-9397-08002B2CF9AE}" pid="3" name="MediaServiceImageTags">
    <vt:lpwstr/>
  </property>
</Properties>
</file>